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10287000" cx="18288000"/>
  <p:notesSz cx="6858000" cy="9144000"/>
  <p:embeddedFontLst>
    <p:embeddedFont>
      <p:font typeface="Archivo Black"/>
      <p:regular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51" roundtripDataSignature="AMtx7mj1B3tJzpZQkZC1nSjm8RX37ZEB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ArchivoBlack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customschemas.google.com/relationships/presentationmetadata" Target="metadata"/><Relationship Id="rId5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4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4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jpg"/><Relationship Id="rId4" Type="http://schemas.openxmlformats.org/officeDocument/2006/relationships/image" Target="../media/image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vulnhub.com/entry/dc-9,412/" TargetMode="External"/><Relationship Id="rId4" Type="http://schemas.openxmlformats.org/officeDocument/2006/relationships/hyperlink" Target="https://www.vulnhub.com/entry/dc-9,412/" TargetMode="External"/><Relationship Id="rId5" Type="http://schemas.openxmlformats.org/officeDocument/2006/relationships/hyperlink" Target="https://www.hackingarticles.in/editing-etc-passwd-file-for-privilege-escalation/" TargetMode="External"/><Relationship Id="rId6" Type="http://schemas.openxmlformats.org/officeDocument/2006/relationships/hyperlink" Target="https://www.hackingarticles.in/editing-etc-passwd-file-for-privilege-escalation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0332067" y="2748993"/>
            <a:ext cx="6686234" cy="4789015"/>
          </a:xfrm>
          <a:custGeom>
            <a:rect b="b" l="l" r="r" t="t"/>
            <a:pathLst>
              <a:path extrusionOk="0" h="4789015" w="6686234">
                <a:moveTo>
                  <a:pt x="0" y="0"/>
                </a:moveTo>
                <a:lnTo>
                  <a:pt x="6686234" y="0"/>
                </a:lnTo>
                <a:lnTo>
                  <a:pt x="6686234" y="4789014"/>
                </a:lnTo>
                <a:lnTo>
                  <a:pt x="0" y="47890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1406876" y="3965254"/>
            <a:ext cx="8925191" cy="2423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50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MEYA HACKTIVISTS</a:t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1406876" y="7398307"/>
            <a:ext cx="6066793" cy="2613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Team Member: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Muhammad Abdullah El-Sabbagh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Ali Sayed Ali Ragab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Ebrahim Magdy abdallaha Meghawry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Yousef Ashraf Abdullah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99" u="none" cap="none" strike="noStrike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406876" y="2463929"/>
            <a:ext cx="7737124" cy="695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PENETRATION ON DC-9</a:t>
            </a:r>
            <a:endParaRPr/>
          </a:p>
        </p:txBody>
      </p:sp>
      <p:cxnSp>
        <p:nvCxnSpPr>
          <p:cNvPr id="88" name="Google Shape;88;p1"/>
          <p:cNvCxnSpPr/>
          <p:nvPr/>
        </p:nvCxnSpPr>
        <p:spPr>
          <a:xfrm>
            <a:off x="1311626" y="7196146"/>
            <a:ext cx="7737124" cy="0"/>
          </a:xfrm>
          <a:prstGeom prst="straightConnector1">
            <a:avLst/>
          </a:prstGeom>
          <a:noFill/>
          <a:ln cap="flat" cmpd="sng" w="104775">
            <a:solidFill>
              <a:srgbClr val="F6E7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1"/>
          <p:cNvSpPr txBox="1"/>
          <p:nvPr/>
        </p:nvSpPr>
        <p:spPr>
          <a:xfrm>
            <a:off x="1406876" y="3120354"/>
            <a:ext cx="7641874" cy="448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LINUX-BASED VIRTUALMACHINE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"/>
          <p:cNvSpPr/>
          <p:nvPr/>
        </p:nvSpPr>
        <p:spPr>
          <a:xfrm>
            <a:off x="1028700" y="2676242"/>
            <a:ext cx="13498741" cy="6954690"/>
          </a:xfrm>
          <a:custGeom>
            <a:rect b="b" l="l" r="r" t="t"/>
            <a:pathLst>
              <a:path extrusionOk="0" h="6954690" w="13498741">
                <a:moveTo>
                  <a:pt x="0" y="0"/>
                </a:moveTo>
                <a:lnTo>
                  <a:pt x="13498741" y="0"/>
                </a:lnTo>
                <a:lnTo>
                  <a:pt x="13498741" y="6954690"/>
                </a:lnTo>
                <a:lnTo>
                  <a:pt x="0" y="69546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858" l="-6650" r="-6650" t="0"/>
            </a:stretch>
          </a:blipFill>
          <a:ln>
            <a:noFill/>
          </a:ln>
        </p:spPr>
      </p:sp>
      <p:sp>
        <p:nvSpPr>
          <p:cNvPr id="165" name="Google Shape;165;p10"/>
          <p:cNvSpPr txBox="1"/>
          <p:nvPr/>
        </p:nvSpPr>
        <p:spPr>
          <a:xfrm>
            <a:off x="1028700" y="155667"/>
            <a:ext cx="9642396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SCANNING &amp; VULNERABILITY ASSESSMENT</a:t>
            </a:r>
            <a:endParaRPr/>
          </a:p>
        </p:txBody>
      </p:sp>
      <p:sp>
        <p:nvSpPr>
          <p:cNvPr id="166" name="Google Shape;166;p10"/>
          <p:cNvSpPr txBox="1"/>
          <p:nvPr/>
        </p:nvSpPr>
        <p:spPr>
          <a:xfrm>
            <a:off x="368107" y="1028700"/>
            <a:ext cx="10963582" cy="1209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7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DIRBUSTER FINDINGS</a:t>
            </a:r>
            <a:endParaRPr/>
          </a:p>
          <a:p>
            <a:pPr indent="0" lvl="0" marL="0" marR="0" rtl="0" algn="ctr">
              <a:lnSpc>
                <a:spcPct val="11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77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WE ANALYZED THE FILES AND DIRECTORIES DISCOVERED BY DIRBUSTER AND FOUND THAT /WELCOME.PHP DISPLAYED AN ADMIN ACCOUNT LOGGED IN, ALONG WITH AN ERROR MESSAGE.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"/>
          <p:cNvSpPr/>
          <p:nvPr/>
        </p:nvSpPr>
        <p:spPr>
          <a:xfrm>
            <a:off x="368107" y="2350487"/>
            <a:ext cx="16379917" cy="7007710"/>
          </a:xfrm>
          <a:custGeom>
            <a:rect b="b" l="l" r="r" t="t"/>
            <a:pathLst>
              <a:path extrusionOk="0" h="7007710" w="16379917">
                <a:moveTo>
                  <a:pt x="0" y="0"/>
                </a:moveTo>
                <a:lnTo>
                  <a:pt x="16379917" y="0"/>
                </a:lnTo>
                <a:lnTo>
                  <a:pt x="16379917" y="7007710"/>
                </a:lnTo>
                <a:lnTo>
                  <a:pt x="0" y="7007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66" l="0" r="0" t="-3467"/>
            </a:stretch>
          </a:blipFill>
          <a:ln>
            <a:noFill/>
          </a:ln>
        </p:spPr>
      </p:sp>
      <p:sp>
        <p:nvSpPr>
          <p:cNvPr id="172" name="Google Shape;172;p11"/>
          <p:cNvSpPr txBox="1"/>
          <p:nvPr/>
        </p:nvSpPr>
        <p:spPr>
          <a:xfrm>
            <a:off x="1028700" y="155667"/>
            <a:ext cx="9642396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SCANNING &amp; VULNERABILITY ASSESSMENT</a:t>
            </a:r>
            <a:endParaRPr/>
          </a:p>
        </p:txBody>
      </p:sp>
      <p:sp>
        <p:nvSpPr>
          <p:cNvPr id="173" name="Google Shape;173;p11"/>
          <p:cNvSpPr txBox="1"/>
          <p:nvPr/>
        </p:nvSpPr>
        <p:spPr>
          <a:xfrm>
            <a:off x="368107" y="1047750"/>
            <a:ext cx="10963582" cy="864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77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WE TRY THE LOCAL FILE INCLUSION (LFI) VULNERABILITY. LET’S TRY WITH THE PATH TRAVERSAL: 192.168.253.132/MANAGE.PHP?FILE=../../../../../../../ETC/PASSWD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"/>
          <p:cNvSpPr/>
          <p:nvPr/>
        </p:nvSpPr>
        <p:spPr>
          <a:xfrm>
            <a:off x="1028700" y="3064079"/>
            <a:ext cx="15730529" cy="6850027"/>
          </a:xfrm>
          <a:custGeom>
            <a:rect b="b" l="l" r="r" t="t"/>
            <a:pathLst>
              <a:path extrusionOk="0" h="6850027" w="15730529">
                <a:moveTo>
                  <a:pt x="0" y="0"/>
                </a:moveTo>
                <a:lnTo>
                  <a:pt x="15730529" y="0"/>
                </a:lnTo>
                <a:lnTo>
                  <a:pt x="15730529" y="6850027"/>
                </a:lnTo>
                <a:lnTo>
                  <a:pt x="0" y="6850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079" r="-1078" t="0"/>
            </a:stretch>
          </a:blipFill>
          <a:ln>
            <a:noFill/>
          </a:ln>
        </p:spPr>
      </p:sp>
      <p:sp>
        <p:nvSpPr>
          <p:cNvPr id="179" name="Google Shape;179;p12"/>
          <p:cNvSpPr txBox="1"/>
          <p:nvPr/>
        </p:nvSpPr>
        <p:spPr>
          <a:xfrm>
            <a:off x="514350" y="468795"/>
            <a:ext cx="17259300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-     I HAVE TRIED AS WELL /PROC/SCHED_DEBUG — SCHED_DEBUG SHOWS PRETTY WELL INTERPRETED INFO PER CPU. IT EVEN PRINTS OUT THE LIST OF RUNNABLE TASKS ON EACH CPU: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6E7D8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/>
          <p:nvPr/>
        </p:nvSpPr>
        <p:spPr>
          <a:xfrm>
            <a:off x="1311626" y="612072"/>
            <a:ext cx="6610201" cy="2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PORT-KNOCK SERVER DETECTION</a:t>
            </a:r>
            <a:endParaRPr/>
          </a:p>
        </p:txBody>
      </p:sp>
      <p:sp>
        <p:nvSpPr>
          <p:cNvPr id="185" name="Google Shape;185;p13"/>
          <p:cNvSpPr txBox="1"/>
          <p:nvPr/>
        </p:nvSpPr>
        <p:spPr>
          <a:xfrm>
            <a:off x="1311626" y="2752022"/>
            <a:ext cx="6104449" cy="618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Service Identified: A port-knock server is running (knockd).</a:t>
            </a:r>
            <a:endParaRPr/>
          </a:p>
        </p:txBody>
      </p:sp>
      <p:sp>
        <p:nvSpPr>
          <p:cNvPr id="186" name="Google Shape;186;p13"/>
          <p:cNvSpPr txBox="1"/>
          <p:nvPr/>
        </p:nvSpPr>
        <p:spPr>
          <a:xfrm>
            <a:off x="1564502" y="8024299"/>
            <a:ext cx="6104449" cy="1532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37490" lvl="1" marL="474979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F6E7D8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Firewall Interaction: Upon detecting the correct sequence of knocks, the service modifies the firewall rules to open connections on a specific port.</a:t>
            </a:r>
            <a:endParaRPr/>
          </a:p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99" u="none" cap="none" strike="noStrike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13"/>
          <p:cNvSpPr txBox="1"/>
          <p:nvPr/>
        </p:nvSpPr>
        <p:spPr>
          <a:xfrm>
            <a:off x="1311626" y="3676082"/>
            <a:ext cx="6104449" cy="313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Functionality of Port Knocking:</a:t>
            </a:r>
            <a:endParaRPr/>
          </a:p>
        </p:txBody>
      </p:sp>
      <p:sp>
        <p:nvSpPr>
          <p:cNvPr id="188" name="Google Shape;188;p13"/>
          <p:cNvSpPr txBox="1"/>
          <p:nvPr/>
        </p:nvSpPr>
        <p:spPr>
          <a:xfrm>
            <a:off x="1564502" y="6159821"/>
            <a:ext cx="6104449" cy="122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37490" lvl="1" marL="474979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F6E7D8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Sequence Requirement: The service requires a predefined sequence of connection attempts (referred to as “knocks”).</a:t>
            </a:r>
            <a:endParaRPr/>
          </a:p>
        </p:txBody>
      </p:sp>
      <p:sp>
        <p:nvSpPr>
          <p:cNvPr id="189" name="Google Shape;189;p13"/>
          <p:cNvSpPr txBox="1"/>
          <p:nvPr/>
        </p:nvSpPr>
        <p:spPr>
          <a:xfrm>
            <a:off x="1564502" y="4294572"/>
            <a:ext cx="6104449" cy="122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37490" lvl="1" marL="474979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F6E7D8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Mechanism: Port knocking is a method where a service monitors firewall logs or packet capture interfaces for specific connection attempts.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"/>
          <p:cNvSpPr/>
          <p:nvPr/>
        </p:nvSpPr>
        <p:spPr>
          <a:xfrm>
            <a:off x="13837984" y="-319935"/>
            <a:ext cx="2565898" cy="3392923"/>
          </a:xfrm>
          <a:custGeom>
            <a:rect b="b" l="l" r="r" t="t"/>
            <a:pathLst>
              <a:path extrusionOk="0" h="3392923" w="2565898">
                <a:moveTo>
                  <a:pt x="0" y="0"/>
                </a:moveTo>
                <a:lnTo>
                  <a:pt x="2565897" y="0"/>
                </a:lnTo>
                <a:lnTo>
                  <a:pt x="2565897" y="3392922"/>
                </a:lnTo>
                <a:lnTo>
                  <a:pt x="0" y="33929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14"/>
          <p:cNvSpPr/>
          <p:nvPr/>
        </p:nvSpPr>
        <p:spPr>
          <a:xfrm>
            <a:off x="325151" y="2018657"/>
            <a:ext cx="13512833" cy="6249685"/>
          </a:xfrm>
          <a:custGeom>
            <a:rect b="b" l="l" r="r" t="t"/>
            <a:pathLst>
              <a:path extrusionOk="0" h="6249685" w="13512833">
                <a:moveTo>
                  <a:pt x="0" y="0"/>
                </a:moveTo>
                <a:lnTo>
                  <a:pt x="13512833" y="0"/>
                </a:lnTo>
                <a:lnTo>
                  <a:pt x="13512833" y="6249686"/>
                </a:lnTo>
                <a:lnTo>
                  <a:pt x="0" y="62496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14"/>
          <p:cNvSpPr txBox="1"/>
          <p:nvPr/>
        </p:nvSpPr>
        <p:spPr>
          <a:xfrm>
            <a:off x="1028700" y="292894"/>
            <a:ext cx="8824656" cy="147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WE NEED TO FIND THE SECRET KNOCK NOW. AS PART OF THE CONFIGURATION FOR KNOCKING, THE SERVER SHOULD HAVE /ETC/KNOCKD.CONF CONFIGURATION FILE.</a:t>
            </a:r>
            <a:endParaRPr/>
          </a:p>
          <a:p>
            <a:pPr indent="0" lvl="0" marL="0" marR="0" rtl="0" algn="l">
              <a:lnSpc>
                <a:spcPct val="37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6E7D8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"/>
          <p:cNvSpPr/>
          <p:nvPr/>
        </p:nvSpPr>
        <p:spPr>
          <a:xfrm>
            <a:off x="1973941" y="1028700"/>
            <a:ext cx="14291821" cy="8975769"/>
          </a:xfrm>
          <a:custGeom>
            <a:rect b="b" l="l" r="r" t="t"/>
            <a:pathLst>
              <a:path extrusionOk="0" h="8975769" w="14291821">
                <a:moveTo>
                  <a:pt x="0" y="0"/>
                </a:moveTo>
                <a:lnTo>
                  <a:pt x="14291821" y="0"/>
                </a:lnTo>
                <a:lnTo>
                  <a:pt x="14291821" y="8975769"/>
                </a:lnTo>
                <a:lnTo>
                  <a:pt x="0" y="8975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214" l="0" r="-5741" t="-3015"/>
            </a:stretch>
          </a:blipFill>
          <a:ln>
            <a:noFill/>
          </a:ln>
        </p:spPr>
      </p:sp>
      <p:sp>
        <p:nvSpPr>
          <p:cNvPr id="202" name="Google Shape;202;p15"/>
          <p:cNvSpPr txBox="1"/>
          <p:nvPr/>
        </p:nvSpPr>
        <p:spPr>
          <a:xfrm>
            <a:off x="600589" y="316263"/>
            <a:ext cx="9765621" cy="923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We have the required sequence, which is 7469, 8475, 9842. Now we need to knock the port from our Kali.</a:t>
            </a:r>
            <a:endParaRPr/>
          </a:p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99" u="none" cap="none" strike="noStrike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/>
          <p:nvPr/>
        </p:nvSpPr>
        <p:spPr>
          <a:xfrm>
            <a:off x="600589" y="1354736"/>
            <a:ext cx="14189346" cy="7165620"/>
          </a:xfrm>
          <a:custGeom>
            <a:rect b="b" l="l" r="r" t="t"/>
            <a:pathLst>
              <a:path extrusionOk="0" h="7165620" w="14189346">
                <a:moveTo>
                  <a:pt x="0" y="0"/>
                </a:moveTo>
                <a:lnTo>
                  <a:pt x="14189346" y="0"/>
                </a:lnTo>
                <a:lnTo>
                  <a:pt x="14189346" y="7165620"/>
                </a:lnTo>
                <a:lnTo>
                  <a:pt x="0" y="71656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16"/>
          <p:cNvSpPr txBox="1"/>
          <p:nvPr/>
        </p:nvSpPr>
        <p:spPr>
          <a:xfrm>
            <a:off x="600589" y="316263"/>
            <a:ext cx="9765621" cy="618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SQL Injection payload, but we didn’t get any results. Let’s use Burp Suite and try to analyze what happens to find a SQLi Vulnerability.</a:t>
            </a:r>
            <a:endParaRPr/>
          </a:p>
        </p:txBody>
      </p:sp>
      <p:sp>
        <p:nvSpPr>
          <p:cNvPr id="209" name="Google Shape;209;p16"/>
          <p:cNvSpPr txBox="1"/>
          <p:nvPr/>
        </p:nvSpPr>
        <p:spPr>
          <a:xfrm>
            <a:off x="600589" y="8786233"/>
            <a:ext cx="11192113" cy="313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The result shows us a POST request. We saved this request for the next steps.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"/>
          <p:cNvSpPr/>
          <p:nvPr/>
        </p:nvSpPr>
        <p:spPr>
          <a:xfrm>
            <a:off x="1806808" y="1546499"/>
            <a:ext cx="14688478" cy="8526495"/>
          </a:xfrm>
          <a:custGeom>
            <a:rect b="b" l="l" r="r" t="t"/>
            <a:pathLst>
              <a:path extrusionOk="0" h="8526495" w="14688478">
                <a:moveTo>
                  <a:pt x="0" y="0"/>
                </a:moveTo>
                <a:lnTo>
                  <a:pt x="14688479" y="0"/>
                </a:lnTo>
                <a:lnTo>
                  <a:pt x="14688479" y="8526495"/>
                </a:lnTo>
                <a:lnTo>
                  <a:pt x="0" y="8526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87" l="0" r="-8699" t="-2468"/>
            </a:stretch>
          </a:blipFill>
          <a:ln>
            <a:noFill/>
          </a:ln>
        </p:spPr>
      </p:sp>
      <p:sp>
        <p:nvSpPr>
          <p:cNvPr id="215" name="Google Shape;215;p17"/>
          <p:cNvSpPr txBox="1"/>
          <p:nvPr/>
        </p:nvSpPr>
        <p:spPr>
          <a:xfrm>
            <a:off x="1028700" y="196767"/>
            <a:ext cx="13858125" cy="1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Now Automated SQL injection was performed using SQLMap to extract credentials from the database). Using the request from Burp Suit and writing the command sqlmap -r burp.txt.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"/>
          <p:cNvSpPr/>
          <p:nvPr/>
        </p:nvSpPr>
        <p:spPr>
          <a:xfrm>
            <a:off x="2210265" y="1255083"/>
            <a:ext cx="13336210" cy="8713090"/>
          </a:xfrm>
          <a:custGeom>
            <a:rect b="b" l="l" r="r" t="t"/>
            <a:pathLst>
              <a:path extrusionOk="0" h="8713090" w="13336210">
                <a:moveTo>
                  <a:pt x="0" y="0"/>
                </a:moveTo>
                <a:lnTo>
                  <a:pt x="13336211" y="0"/>
                </a:lnTo>
                <a:lnTo>
                  <a:pt x="13336211" y="8713090"/>
                </a:lnTo>
                <a:lnTo>
                  <a:pt x="0" y="8713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9" l="0" r="-4524" t="-269"/>
            </a:stretch>
          </a:blipFill>
          <a:ln>
            <a:noFill/>
          </a:ln>
        </p:spPr>
      </p:sp>
      <p:sp>
        <p:nvSpPr>
          <p:cNvPr id="221" name="Google Shape;221;p18"/>
          <p:cNvSpPr txBox="1"/>
          <p:nvPr/>
        </p:nvSpPr>
        <p:spPr>
          <a:xfrm>
            <a:off x="1154548" y="19050"/>
            <a:ext cx="15447645" cy="1011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FIND THE TABLES NAME OF A PARTICULAR DATABASE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 WE WILL FURTHER TRY TO IDENTIFY THE TABLES PRESENT INSIDE A PARTICULAR DB. 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 FOR DATABASE = “STAFF“: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"/>
          <p:cNvSpPr/>
          <p:nvPr/>
        </p:nvSpPr>
        <p:spPr>
          <a:xfrm>
            <a:off x="6687922" y="233997"/>
            <a:ext cx="10571378" cy="9566589"/>
          </a:xfrm>
          <a:custGeom>
            <a:rect b="b" l="l" r="r" t="t"/>
            <a:pathLst>
              <a:path extrusionOk="0" h="9566589" w="10571378">
                <a:moveTo>
                  <a:pt x="0" y="0"/>
                </a:moveTo>
                <a:lnTo>
                  <a:pt x="10571378" y="0"/>
                </a:lnTo>
                <a:lnTo>
                  <a:pt x="10571378" y="9566589"/>
                </a:lnTo>
                <a:lnTo>
                  <a:pt x="0" y="95665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83" l="-5205" r="-11474" t="0"/>
            </a:stretch>
          </a:blipFill>
          <a:ln>
            <a:noFill/>
          </a:ln>
        </p:spPr>
      </p:sp>
      <p:sp>
        <p:nvSpPr>
          <p:cNvPr id="227" name="Google Shape;227;p19"/>
          <p:cNvSpPr txBox="1"/>
          <p:nvPr/>
        </p:nvSpPr>
        <p:spPr>
          <a:xfrm>
            <a:off x="697095" y="19050"/>
            <a:ext cx="5162431" cy="4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99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FOR TABLE = “USERS“;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/>
        </p:nvSpPr>
        <p:spPr>
          <a:xfrm>
            <a:off x="4900105" y="573740"/>
            <a:ext cx="9133211" cy="2050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25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EXECUTIVE SUMMARY</a:t>
            </a: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1640570" y="5977609"/>
            <a:ext cx="4568512" cy="2108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SQL Injection: Found and exploited to gain unauthorized access.</a:t>
            </a:r>
            <a:endParaRPr/>
          </a:p>
          <a:p>
            <a:pPr indent="0" lvl="0" marL="0" marR="0" rtl="0" algn="ctr">
              <a:lnSpc>
                <a:spcPct val="129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99" u="none" cap="none" strike="noStrike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29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99" u="none" cap="none" strike="noStrike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29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99" u="none" cap="none" strike="noStrike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7647277" y="6124554"/>
            <a:ext cx="2993446" cy="122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Weak Password Policies Allowed easy credential guessing.</a:t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12866450" y="6201410"/>
            <a:ext cx="2993446" cy="122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Misconfigured Sudo Privileges: Enabled privilege escalation to root.</a:t>
            </a: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3305195" y="4481171"/>
            <a:ext cx="1239263" cy="1239263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"/>
          <p:cNvSpPr txBox="1"/>
          <p:nvPr/>
        </p:nvSpPr>
        <p:spPr>
          <a:xfrm>
            <a:off x="3305195" y="4389158"/>
            <a:ext cx="1239263" cy="1194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8524368" y="4481171"/>
            <a:ext cx="1239263" cy="1239263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"/>
          <p:cNvSpPr txBox="1"/>
          <p:nvPr/>
        </p:nvSpPr>
        <p:spPr>
          <a:xfrm>
            <a:off x="8524368" y="4389158"/>
            <a:ext cx="1239263" cy="1194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13743542" y="4481171"/>
            <a:ext cx="1239263" cy="1239263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13743542" y="4389158"/>
            <a:ext cx="1239263" cy="1194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3870839" y="2707615"/>
            <a:ext cx="11785586" cy="1632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Objective: Identify security vulnerabilities, exploit them, and escalate privileges to root.</a:t>
            </a:r>
            <a:endParaRPr/>
          </a:p>
          <a:p>
            <a:pPr indent="0" lvl="0" marL="0" marR="0" rtl="0" algn="ctr">
              <a:lnSpc>
                <a:spcPct val="4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7813017" y="9401532"/>
            <a:ext cx="2993446" cy="618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Local File Inclusion (LFI),</a:t>
            </a:r>
            <a:endParaRPr/>
          </a:p>
        </p:txBody>
      </p:sp>
      <p:sp>
        <p:nvSpPr>
          <p:cNvPr id="106" name="Google Shape;106;p2"/>
          <p:cNvSpPr/>
          <p:nvPr/>
        </p:nvSpPr>
        <p:spPr>
          <a:xfrm>
            <a:off x="8690109" y="7733644"/>
            <a:ext cx="1239263" cy="1239263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8690109" y="7641631"/>
            <a:ext cx="1239263" cy="1194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"/>
          <p:cNvSpPr/>
          <p:nvPr/>
        </p:nvSpPr>
        <p:spPr>
          <a:xfrm>
            <a:off x="385619" y="2344561"/>
            <a:ext cx="17323432" cy="7942439"/>
          </a:xfrm>
          <a:custGeom>
            <a:rect b="b" l="l" r="r" t="t"/>
            <a:pathLst>
              <a:path extrusionOk="0" h="7942439" w="17323432">
                <a:moveTo>
                  <a:pt x="0" y="0"/>
                </a:moveTo>
                <a:lnTo>
                  <a:pt x="17323433" y="0"/>
                </a:lnTo>
                <a:lnTo>
                  <a:pt x="17323433" y="7942439"/>
                </a:lnTo>
                <a:lnTo>
                  <a:pt x="0" y="79424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947" l="0" r="0" t="-7649"/>
            </a:stretch>
          </a:blipFill>
          <a:ln>
            <a:noFill/>
          </a:ln>
        </p:spPr>
      </p:sp>
      <p:sp>
        <p:nvSpPr>
          <p:cNvPr id="233" name="Google Shape;233;p20"/>
          <p:cNvSpPr txBox="1"/>
          <p:nvPr/>
        </p:nvSpPr>
        <p:spPr>
          <a:xfrm>
            <a:off x="1596260" y="227194"/>
            <a:ext cx="14086641" cy="1011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RESULT :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NOW WE GOT PASSWORD AND </a:t>
            </a:r>
            <a:r>
              <a:rPr b="0" i="0" lang="en-US" sz="2400" u="none" cap="none" strike="noStrike">
                <a:solidFill>
                  <a:srgbClr val="E05A47"/>
                </a:solidFill>
                <a:latin typeface="Archivo Black"/>
                <a:ea typeface="Archivo Black"/>
                <a:cs typeface="Archivo Black"/>
                <a:sym typeface="Archivo Black"/>
              </a:rPr>
              <a:t>USERNAME BUT PASSWORD</a:t>
            </a:r>
            <a:r>
              <a:rPr b="0" i="0" lang="en-US" sz="24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IN THE HASH VALUE </a:t>
            </a:r>
            <a:endParaRPr/>
          </a:p>
        </p:txBody>
      </p:sp>
      <p:sp>
        <p:nvSpPr>
          <p:cNvPr id="234" name="Google Shape;234;p20"/>
          <p:cNvSpPr txBox="1"/>
          <p:nvPr/>
        </p:nvSpPr>
        <p:spPr>
          <a:xfrm>
            <a:off x="385619" y="1475229"/>
            <a:ext cx="5242560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LETS CRACK THE PASSWORD: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"/>
          <p:cNvSpPr/>
          <p:nvPr/>
        </p:nvSpPr>
        <p:spPr>
          <a:xfrm>
            <a:off x="3493371" y="241579"/>
            <a:ext cx="11301259" cy="4901921"/>
          </a:xfrm>
          <a:custGeom>
            <a:rect b="b" l="l" r="r" t="t"/>
            <a:pathLst>
              <a:path extrusionOk="0" h="4901921" w="11301259">
                <a:moveTo>
                  <a:pt x="0" y="0"/>
                </a:moveTo>
                <a:lnTo>
                  <a:pt x="11301258" y="0"/>
                </a:lnTo>
                <a:lnTo>
                  <a:pt x="11301258" y="4901921"/>
                </a:lnTo>
                <a:lnTo>
                  <a:pt x="0" y="49019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21"/>
          <p:cNvSpPr/>
          <p:nvPr/>
        </p:nvSpPr>
        <p:spPr>
          <a:xfrm>
            <a:off x="4741247" y="5363914"/>
            <a:ext cx="8805505" cy="4749930"/>
          </a:xfrm>
          <a:custGeom>
            <a:rect b="b" l="l" r="r" t="t"/>
            <a:pathLst>
              <a:path extrusionOk="0" h="4749930" w="8805505">
                <a:moveTo>
                  <a:pt x="0" y="0"/>
                </a:moveTo>
                <a:lnTo>
                  <a:pt x="8805506" y="0"/>
                </a:lnTo>
                <a:lnTo>
                  <a:pt x="8805506" y="4749929"/>
                </a:lnTo>
                <a:lnTo>
                  <a:pt x="0" y="47499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287" l="0" r="-31653" t="-19520"/>
            </a:stretch>
          </a:blipFill>
          <a:ln>
            <a:noFill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/>
          <p:nvPr/>
        </p:nvSpPr>
        <p:spPr>
          <a:xfrm>
            <a:off x="2993009" y="1165547"/>
            <a:ext cx="10432440" cy="8831422"/>
          </a:xfrm>
          <a:custGeom>
            <a:rect b="b" l="l" r="r" t="t"/>
            <a:pathLst>
              <a:path extrusionOk="0" h="8831422" w="10432440">
                <a:moveTo>
                  <a:pt x="0" y="0"/>
                </a:moveTo>
                <a:lnTo>
                  <a:pt x="10432440" y="0"/>
                </a:lnTo>
                <a:lnTo>
                  <a:pt x="10432440" y="8831422"/>
                </a:lnTo>
                <a:lnTo>
                  <a:pt x="0" y="88314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5967" l="0" r="0" t="-4723"/>
            </a:stretch>
          </a:blipFill>
          <a:ln>
            <a:noFill/>
          </a:ln>
        </p:spPr>
      </p:sp>
      <p:sp>
        <p:nvSpPr>
          <p:cNvPr id="246" name="Google Shape;246;p22"/>
          <p:cNvSpPr txBox="1"/>
          <p:nvPr/>
        </p:nvSpPr>
        <p:spPr>
          <a:xfrm>
            <a:off x="2580407" y="291152"/>
            <a:ext cx="13422511" cy="874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FIND THE TABLES NAME OF A PARTICULAR DATABASE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 WE WILL FURTHER TRY TO IDENTIFY THE TABLES PRESENT INSIDE A PARTICULAR DB.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 FOR DATABASE = “USERS“;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/>
          <p:nvPr/>
        </p:nvSpPr>
        <p:spPr>
          <a:xfrm>
            <a:off x="2985507" y="1683175"/>
            <a:ext cx="11857054" cy="8488001"/>
          </a:xfrm>
          <a:custGeom>
            <a:rect b="b" l="l" r="r" t="t"/>
            <a:pathLst>
              <a:path extrusionOk="0" h="8488001" w="11857054">
                <a:moveTo>
                  <a:pt x="0" y="0"/>
                </a:moveTo>
                <a:lnTo>
                  <a:pt x="11857054" y="0"/>
                </a:lnTo>
                <a:lnTo>
                  <a:pt x="11857054" y="8488000"/>
                </a:lnTo>
                <a:lnTo>
                  <a:pt x="0" y="84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19" l="-250" r="-805" t="0"/>
            </a:stretch>
          </a:blipFill>
          <a:ln>
            <a:noFill/>
          </a:ln>
        </p:spPr>
      </p:sp>
      <p:sp>
        <p:nvSpPr>
          <p:cNvPr id="252" name="Google Shape;252;p23"/>
          <p:cNvSpPr txBox="1"/>
          <p:nvPr/>
        </p:nvSpPr>
        <p:spPr>
          <a:xfrm>
            <a:off x="0" y="552133"/>
            <a:ext cx="18288000" cy="962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9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WE JUST NEED THE INTERESTING INFORMATION SUCH AS USERNAMES AND PASSWORDS IN THE TABLE “USERDETAILS”, SO WE DUMP THEM FROM THE TABLE USING THIS COMMAND:</a:t>
            </a:r>
            <a:endParaRPr/>
          </a:p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9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SQLMAP -R BURP.TXT -D USERS -T USERDETAILS -C USERNAME, PASSWORD --DUMP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"/>
          <p:cNvSpPr/>
          <p:nvPr/>
        </p:nvSpPr>
        <p:spPr>
          <a:xfrm>
            <a:off x="674155" y="3999248"/>
            <a:ext cx="14120475" cy="3378956"/>
          </a:xfrm>
          <a:custGeom>
            <a:rect b="b" l="l" r="r" t="t"/>
            <a:pathLst>
              <a:path extrusionOk="0" h="3378956" w="14120475">
                <a:moveTo>
                  <a:pt x="0" y="0"/>
                </a:moveTo>
                <a:lnTo>
                  <a:pt x="14120474" y="0"/>
                </a:lnTo>
                <a:lnTo>
                  <a:pt x="14120474" y="3378956"/>
                </a:lnTo>
                <a:lnTo>
                  <a:pt x="0" y="3378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50" l="0" r="-19239" t="-451"/>
            </a:stretch>
          </a:blipFill>
          <a:ln>
            <a:noFill/>
          </a:ln>
        </p:spPr>
      </p:sp>
      <p:sp>
        <p:nvSpPr>
          <p:cNvPr id="258" name="Google Shape;258;p24"/>
          <p:cNvSpPr txBox="1"/>
          <p:nvPr/>
        </p:nvSpPr>
        <p:spPr>
          <a:xfrm>
            <a:off x="1260336" y="1768475"/>
            <a:ext cx="15767328" cy="678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2.3. EXPLOITATION &amp; GAINING ACCESS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· LET’S TRY THOSE TO CONNECT TO OUR SSH OPEN PORT, BRUTE FORCING WITH HYDRA: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/>
          <p:nvPr/>
        </p:nvSpPr>
        <p:spPr>
          <a:xfrm>
            <a:off x="3493371" y="2720793"/>
            <a:ext cx="11301259" cy="4845415"/>
          </a:xfrm>
          <a:custGeom>
            <a:rect b="b" l="l" r="r" t="t"/>
            <a:pathLst>
              <a:path extrusionOk="0" h="4845415" w="11301259">
                <a:moveTo>
                  <a:pt x="0" y="0"/>
                </a:moveTo>
                <a:lnTo>
                  <a:pt x="11301258" y="0"/>
                </a:lnTo>
                <a:lnTo>
                  <a:pt x="11301258" y="4845414"/>
                </a:lnTo>
                <a:lnTo>
                  <a:pt x="0" y="48454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25"/>
          <p:cNvSpPr txBox="1"/>
          <p:nvPr/>
        </p:nvSpPr>
        <p:spPr>
          <a:xfrm>
            <a:off x="359951" y="865823"/>
            <a:ext cx="17248941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WITH THE CRACKED CREDENTIALS, SSH ACCESS WAS GAINED USING THE FOLLOWING COMMAND: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"/>
          <p:cNvSpPr/>
          <p:nvPr/>
        </p:nvSpPr>
        <p:spPr>
          <a:xfrm>
            <a:off x="307479" y="2591728"/>
            <a:ext cx="8045154" cy="5422701"/>
          </a:xfrm>
          <a:custGeom>
            <a:rect b="b" l="l" r="r" t="t"/>
            <a:pathLst>
              <a:path extrusionOk="0" h="5422701" w="8045154">
                <a:moveTo>
                  <a:pt x="0" y="0"/>
                </a:moveTo>
                <a:lnTo>
                  <a:pt x="8045154" y="0"/>
                </a:lnTo>
                <a:lnTo>
                  <a:pt x="8045154" y="5422701"/>
                </a:lnTo>
                <a:lnTo>
                  <a:pt x="0" y="54227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0" name="Google Shape;270;p26"/>
          <p:cNvSpPr/>
          <p:nvPr/>
        </p:nvSpPr>
        <p:spPr>
          <a:xfrm>
            <a:off x="8678159" y="2576156"/>
            <a:ext cx="8230504" cy="5438273"/>
          </a:xfrm>
          <a:custGeom>
            <a:rect b="b" l="l" r="r" t="t"/>
            <a:pathLst>
              <a:path extrusionOk="0" h="5438273" w="8230504">
                <a:moveTo>
                  <a:pt x="0" y="0"/>
                </a:moveTo>
                <a:lnTo>
                  <a:pt x="8230504" y="0"/>
                </a:lnTo>
                <a:lnTo>
                  <a:pt x="8230504" y="5438273"/>
                </a:lnTo>
                <a:lnTo>
                  <a:pt x="0" y="54382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1" name="Google Shape;271;p26"/>
          <p:cNvSpPr txBox="1"/>
          <p:nvPr/>
        </p:nvSpPr>
        <p:spPr>
          <a:xfrm>
            <a:off x="0" y="1047750"/>
            <a:ext cx="18288000" cy="1344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2.4. MAINTAINING ACCESS &amp; PRIVILEGE ESCALATION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· AFTER GAINING ACCESS WE HAVE TO “BOOT TO ROOT” OR GAINING A ROOT PRIVILEGE.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BUT WE FOUND THAT THERE IS NO INFORMATION CAN WE GATHER FROM THE USER CHANDLERB, ALSO FROM THE USER JOEYT.</a:t>
            </a:r>
            <a:endParaRPr/>
          </a:p>
        </p:txBody>
      </p:sp>
      <p:sp>
        <p:nvSpPr>
          <p:cNvPr id="272" name="Google Shape;272;p26"/>
          <p:cNvSpPr txBox="1"/>
          <p:nvPr/>
        </p:nvSpPr>
        <p:spPr>
          <a:xfrm>
            <a:off x="8797000" y="8580120"/>
            <a:ext cx="215265" cy="678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- 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"/>
          <p:cNvSpPr/>
          <p:nvPr/>
        </p:nvSpPr>
        <p:spPr>
          <a:xfrm>
            <a:off x="3493371" y="2702568"/>
            <a:ext cx="11301259" cy="5466984"/>
          </a:xfrm>
          <a:custGeom>
            <a:rect b="b" l="l" r="r" t="t"/>
            <a:pathLst>
              <a:path extrusionOk="0" h="5466984" w="11301259">
                <a:moveTo>
                  <a:pt x="0" y="0"/>
                </a:moveTo>
                <a:lnTo>
                  <a:pt x="11301258" y="0"/>
                </a:lnTo>
                <a:lnTo>
                  <a:pt x="11301258" y="5466984"/>
                </a:lnTo>
                <a:lnTo>
                  <a:pt x="0" y="54669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p27"/>
          <p:cNvSpPr txBox="1"/>
          <p:nvPr/>
        </p:nvSpPr>
        <p:spPr>
          <a:xfrm>
            <a:off x="663095" y="1978623"/>
            <a:ext cx="16376690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BUT WE FOUND SOMETHING INTERESTING WHEN WE CONNECTED WITH THE USER JANITOR.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/>
          <p:nvPr/>
        </p:nvSpPr>
        <p:spPr>
          <a:xfrm>
            <a:off x="5759741" y="2116596"/>
            <a:ext cx="5997223" cy="6904893"/>
          </a:xfrm>
          <a:custGeom>
            <a:rect b="b" l="l" r="r" t="t"/>
            <a:pathLst>
              <a:path extrusionOk="0" h="6904893" w="5997223">
                <a:moveTo>
                  <a:pt x="0" y="0"/>
                </a:moveTo>
                <a:lnTo>
                  <a:pt x="5997223" y="0"/>
                </a:lnTo>
                <a:lnTo>
                  <a:pt x="5997223" y="6904892"/>
                </a:lnTo>
                <a:lnTo>
                  <a:pt x="0" y="69048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5074" l="0" r="0" t="-24188"/>
            </a:stretch>
          </a:blipFill>
          <a:ln>
            <a:noFill/>
          </a:ln>
        </p:spPr>
      </p:sp>
      <p:sp>
        <p:nvSpPr>
          <p:cNvPr id="284" name="Google Shape;284;p28"/>
          <p:cNvSpPr txBox="1"/>
          <p:nvPr/>
        </p:nvSpPr>
        <p:spPr>
          <a:xfrm>
            <a:off x="0" y="1211262"/>
            <a:ext cx="18288000" cy="678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- WE FOUND NEW PASSWORDS WITHIN A FILE. NOW WE HAVE THESE PASSWORDS (AFTER REMOVING THE DUPLICATED PASSWORDS AS SHOWN BELOW):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"/>
          <p:cNvSpPr/>
          <p:nvPr/>
        </p:nvSpPr>
        <p:spPr>
          <a:xfrm>
            <a:off x="5549762" y="2277430"/>
            <a:ext cx="7188476" cy="5732139"/>
          </a:xfrm>
          <a:custGeom>
            <a:rect b="b" l="l" r="r" t="t"/>
            <a:pathLst>
              <a:path extrusionOk="0" h="5732139" w="7188476">
                <a:moveTo>
                  <a:pt x="0" y="0"/>
                </a:moveTo>
                <a:lnTo>
                  <a:pt x="7188476" y="0"/>
                </a:lnTo>
                <a:lnTo>
                  <a:pt x="7188476" y="5732140"/>
                </a:lnTo>
                <a:lnTo>
                  <a:pt x="0" y="5732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0" name="Google Shape;290;p29"/>
          <p:cNvSpPr txBox="1"/>
          <p:nvPr/>
        </p:nvSpPr>
        <p:spPr>
          <a:xfrm>
            <a:off x="1273773" y="865822"/>
            <a:ext cx="4569976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- REMOVING DUPLICATES: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/>
          <p:nvPr/>
        </p:nvSpPr>
        <p:spPr>
          <a:xfrm>
            <a:off x="3083430" y="1078669"/>
            <a:ext cx="12121140" cy="1158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  METHODOLOGY</a:t>
            </a:r>
            <a:endParaRPr/>
          </a:p>
        </p:txBody>
      </p:sp>
      <p:sp>
        <p:nvSpPr>
          <p:cNvPr id="113" name="Google Shape;113;p3"/>
          <p:cNvSpPr txBox="1"/>
          <p:nvPr/>
        </p:nvSpPr>
        <p:spPr>
          <a:xfrm>
            <a:off x="2738891" y="2876275"/>
            <a:ext cx="13203423" cy="6054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66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Focused on analyzing the entire infrastructure, including the network, services, and applications, to identify and exploit security vulnerabilities.</a:t>
            </a:r>
            <a:endParaRPr/>
          </a:p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66" u="none" cap="none" strike="noStrike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66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Nmap: For port scanning and service enumeration.</a:t>
            </a:r>
            <a:endParaRPr/>
          </a:p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66" u="none" cap="none" strike="noStrike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66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Dirbuster: To enumerate directories on the web server.</a:t>
            </a:r>
            <a:endParaRPr/>
          </a:p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66" u="none" cap="none" strike="noStrike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66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SQLMap: For automating SQL injection and data extraction.</a:t>
            </a:r>
            <a:endParaRPr/>
          </a:p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66" u="none" cap="none" strike="noStrike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66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Burp Suite: For manual testing and interception of HTTP requests.</a:t>
            </a:r>
            <a:endParaRPr/>
          </a:p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66" u="none" cap="none" strike="noStrike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66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Hydra or Ncrack: For brute-forcing login credentials.</a:t>
            </a:r>
            <a:endParaRPr/>
          </a:p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66" u="none" cap="none" strike="noStrike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66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Knock: For implementing port knocking to bypass firewall rules and open hidden ports.</a:t>
            </a:r>
            <a:endParaRPr/>
          </a:p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66" u="none" cap="none" strike="noStrike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66" u="none" cap="none" strike="noStrike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4570" y="1629531"/>
            <a:ext cx="737744" cy="801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/>
          <p:nvPr/>
        </p:nvSpPr>
        <p:spPr>
          <a:xfrm>
            <a:off x="1387517" y="2821944"/>
            <a:ext cx="15871783" cy="4297360"/>
          </a:xfrm>
          <a:custGeom>
            <a:rect b="b" l="l" r="r" t="t"/>
            <a:pathLst>
              <a:path extrusionOk="0" h="4297360" w="15871783">
                <a:moveTo>
                  <a:pt x="0" y="0"/>
                </a:moveTo>
                <a:lnTo>
                  <a:pt x="15871783" y="0"/>
                </a:lnTo>
                <a:lnTo>
                  <a:pt x="15871783" y="4297359"/>
                </a:lnTo>
                <a:lnTo>
                  <a:pt x="0" y="42973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477" l="-1798" r="-33048" t="0"/>
            </a:stretch>
          </a:blipFill>
          <a:ln>
            <a:noFill/>
          </a:ln>
        </p:spPr>
      </p:sp>
      <p:sp>
        <p:nvSpPr>
          <p:cNvPr id="296" name="Google Shape;296;p30"/>
          <p:cNvSpPr txBox="1"/>
          <p:nvPr/>
        </p:nvSpPr>
        <p:spPr>
          <a:xfrm>
            <a:off x="269972" y="683895"/>
            <a:ext cx="8545711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- NOW LET’S ADD THOSE FOR THE HYDRA WORK: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/>
          <p:nvPr/>
        </p:nvSpPr>
        <p:spPr>
          <a:xfrm>
            <a:off x="1498642" y="3038641"/>
            <a:ext cx="13295987" cy="5300170"/>
          </a:xfrm>
          <a:custGeom>
            <a:rect b="b" l="l" r="r" t="t"/>
            <a:pathLst>
              <a:path extrusionOk="0" h="5300170" w="13295987">
                <a:moveTo>
                  <a:pt x="0" y="0"/>
                </a:moveTo>
                <a:lnTo>
                  <a:pt x="13295987" y="0"/>
                </a:lnTo>
                <a:lnTo>
                  <a:pt x="13295987" y="5300170"/>
                </a:lnTo>
                <a:lnTo>
                  <a:pt x="0" y="53001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077" l="0" r="-11464" t="-2078"/>
            </a:stretch>
          </a:blipFill>
          <a:ln>
            <a:noFill/>
          </a:ln>
        </p:spPr>
      </p:sp>
      <p:sp>
        <p:nvSpPr>
          <p:cNvPr id="302" name="Google Shape;302;p31"/>
          <p:cNvSpPr txBox="1"/>
          <p:nvPr/>
        </p:nvSpPr>
        <p:spPr>
          <a:xfrm>
            <a:off x="0" y="1211262"/>
            <a:ext cx="18288000" cy="678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- WE GOT ANOTHER USER FREDF, LET’S TRY TO CONNECT WITH AND USE THE COMMAND SUDO -L TO SHOWS US THE COMMANDS THAT WE CAN RUN WITHOUT PASSWORD: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/>
          <p:nvPr/>
        </p:nvSpPr>
        <p:spPr>
          <a:xfrm>
            <a:off x="5342086" y="2413242"/>
            <a:ext cx="6566569" cy="6605691"/>
          </a:xfrm>
          <a:custGeom>
            <a:rect b="b" l="l" r="r" t="t"/>
            <a:pathLst>
              <a:path extrusionOk="0" h="6605691" w="6566569">
                <a:moveTo>
                  <a:pt x="0" y="0"/>
                </a:moveTo>
                <a:lnTo>
                  <a:pt x="6566569" y="0"/>
                </a:lnTo>
                <a:lnTo>
                  <a:pt x="6566569" y="6605691"/>
                </a:lnTo>
                <a:lnTo>
                  <a:pt x="0" y="66056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861" l="-1517" r="-1516" t="0"/>
            </a:stretch>
          </a:blipFill>
          <a:ln>
            <a:noFill/>
          </a:ln>
        </p:spPr>
      </p:sp>
      <p:sp>
        <p:nvSpPr>
          <p:cNvPr id="308" name="Google Shape;308;p32"/>
          <p:cNvSpPr txBox="1"/>
          <p:nvPr/>
        </p:nvSpPr>
        <p:spPr>
          <a:xfrm>
            <a:off x="0" y="1038225"/>
            <a:ext cx="18288000" cy="1160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- AS SHOWN, THE SUDO-L COMMAND SHOWS US THE ONLY COMMAND THAT CAN BE RUN WITHOUT PASSWORD.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- AND WE HAVE A PYTHON CODE, AND WE HAVE ITS BINARY IN THE FOLDER /DIST/TEST. THAT READS A FILE AND APPENDS THE FIRST FILE CONTENTS TO THE SECOND FILE WHICH WE CAN MAKE USE OF IT TO ADD A NEW USER TO THE MACHINE ACTS AS A ROOT. [2]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/>
          <p:nvPr/>
        </p:nvSpPr>
        <p:spPr>
          <a:xfrm>
            <a:off x="3680470" y="2213242"/>
            <a:ext cx="10235554" cy="2930258"/>
          </a:xfrm>
          <a:custGeom>
            <a:rect b="b" l="l" r="r" t="t"/>
            <a:pathLst>
              <a:path extrusionOk="0" h="2930258" w="10235554">
                <a:moveTo>
                  <a:pt x="0" y="0"/>
                </a:moveTo>
                <a:lnTo>
                  <a:pt x="10235554" y="0"/>
                </a:lnTo>
                <a:lnTo>
                  <a:pt x="10235554" y="2930258"/>
                </a:lnTo>
                <a:lnTo>
                  <a:pt x="0" y="2930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4" name="Google Shape;314;p33"/>
          <p:cNvSpPr/>
          <p:nvPr/>
        </p:nvSpPr>
        <p:spPr>
          <a:xfrm>
            <a:off x="860329" y="7048150"/>
            <a:ext cx="16115203" cy="1031240"/>
          </a:xfrm>
          <a:custGeom>
            <a:rect b="b" l="l" r="r" t="t"/>
            <a:pathLst>
              <a:path extrusionOk="0" h="1031240" w="16115203">
                <a:moveTo>
                  <a:pt x="0" y="0"/>
                </a:moveTo>
                <a:lnTo>
                  <a:pt x="16115203" y="0"/>
                </a:lnTo>
                <a:lnTo>
                  <a:pt x="16115203" y="1031240"/>
                </a:lnTo>
                <a:lnTo>
                  <a:pt x="0" y="1031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1294" l="0" r="0" t="-21295"/>
            </a:stretch>
          </a:blipFill>
          <a:ln>
            <a:noFill/>
          </a:ln>
        </p:spPr>
      </p:sp>
      <p:sp>
        <p:nvSpPr>
          <p:cNvPr id="315" name="Google Shape;315;p33"/>
          <p:cNvSpPr txBox="1"/>
          <p:nvPr/>
        </p:nvSpPr>
        <p:spPr>
          <a:xfrm>
            <a:off x="0" y="1047750"/>
            <a:ext cx="18288000" cy="678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- WE WILL MODIFY THE “/ETC/PASSWD” FILE. WILL ADD A NEW USER “MEYA” WITH ROOT LEVEL PERMISSIONS. FIRST, LET’S GENERATE THE HASH OF PASSWORD “123” FOR THIS USER VIA OPENSSL.</a:t>
            </a:r>
            <a:endParaRPr/>
          </a:p>
        </p:txBody>
      </p:sp>
      <p:sp>
        <p:nvSpPr>
          <p:cNvPr id="316" name="Google Shape;316;p33"/>
          <p:cNvSpPr txBox="1"/>
          <p:nvPr/>
        </p:nvSpPr>
        <p:spPr>
          <a:xfrm>
            <a:off x="1028700" y="5648325"/>
            <a:ext cx="16452890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- CREATED A FILE “FAKEUSER.TXT” WHICH HAS THE USER “MEYA” WITH ROOT PERMISSIONS.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/>
          <p:nvPr/>
        </p:nvSpPr>
        <p:spPr>
          <a:xfrm>
            <a:off x="3227407" y="2245892"/>
            <a:ext cx="11301259" cy="1539797"/>
          </a:xfrm>
          <a:custGeom>
            <a:rect b="b" l="l" r="r" t="t"/>
            <a:pathLst>
              <a:path extrusionOk="0" h="1539797" w="11301259">
                <a:moveTo>
                  <a:pt x="0" y="0"/>
                </a:moveTo>
                <a:lnTo>
                  <a:pt x="11301259" y="0"/>
                </a:lnTo>
                <a:lnTo>
                  <a:pt x="11301259" y="1539796"/>
                </a:lnTo>
                <a:lnTo>
                  <a:pt x="0" y="15397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2" name="Google Shape;322;p34"/>
          <p:cNvSpPr/>
          <p:nvPr/>
        </p:nvSpPr>
        <p:spPr>
          <a:xfrm>
            <a:off x="4113512" y="5810070"/>
            <a:ext cx="10060976" cy="3448230"/>
          </a:xfrm>
          <a:custGeom>
            <a:rect b="b" l="l" r="r" t="t"/>
            <a:pathLst>
              <a:path extrusionOk="0" h="3448230" w="10060976">
                <a:moveTo>
                  <a:pt x="0" y="0"/>
                </a:moveTo>
                <a:lnTo>
                  <a:pt x="10060976" y="0"/>
                </a:lnTo>
                <a:lnTo>
                  <a:pt x="10060976" y="3448230"/>
                </a:lnTo>
                <a:lnTo>
                  <a:pt x="0" y="34482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3" name="Google Shape;323;p34"/>
          <p:cNvSpPr txBox="1"/>
          <p:nvPr/>
        </p:nvSpPr>
        <p:spPr>
          <a:xfrm>
            <a:off x="762736" y="350520"/>
            <a:ext cx="16230600" cy="678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· OK WE HAVE THE USER AND THE PASSWORD HASH. WE CAN USE THE BELOW COMMAND TO ADD THE USER AS A ROOT:</a:t>
            </a:r>
            <a:endParaRPr/>
          </a:p>
        </p:txBody>
      </p:sp>
      <p:sp>
        <p:nvSpPr>
          <p:cNvPr id="324" name="Google Shape;324;p34"/>
          <p:cNvSpPr txBox="1"/>
          <p:nvPr/>
        </p:nvSpPr>
        <p:spPr>
          <a:xfrm>
            <a:off x="1028700" y="4813935"/>
            <a:ext cx="16230600" cy="678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- NOW WE CAN SWITCH USER TO OUR ADDED USER MEYA, AND RUN THE WHOAMI COMMAND TO VERIFY: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/>
          <p:nvPr/>
        </p:nvSpPr>
        <p:spPr>
          <a:xfrm>
            <a:off x="4550861" y="3171323"/>
            <a:ext cx="9186279" cy="5752907"/>
          </a:xfrm>
          <a:custGeom>
            <a:rect b="b" l="l" r="r" t="t"/>
            <a:pathLst>
              <a:path extrusionOk="0" h="5752907" w="9186279">
                <a:moveTo>
                  <a:pt x="0" y="0"/>
                </a:moveTo>
                <a:lnTo>
                  <a:pt x="9186278" y="0"/>
                </a:lnTo>
                <a:lnTo>
                  <a:pt x="9186278" y="5752907"/>
                </a:lnTo>
                <a:lnTo>
                  <a:pt x="0" y="57529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p35"/>
          <p:cNvSpPr txBox="1"/>
          <p:nvPr/>
        </p:nvSpPr>
        <p:spPr>
          <a:xfrm>
            <a:off x="0" y="1038225"/>
            <a:ext cx="18288000" cy="1731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2.5. POST-EXPLOITATION &amp; LATERAL MOVEMENT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SENSITIVE DATA DISCOVERY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· /ETC/PASSWD AND /ROOT/.BASH_HISTORY FILES WERE EXAMINED, REVEALING ADDITIONAL INFORMATION ABOUT USER ACCOUNTS AND SYSTEM CONFIGURATIONS.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· AS YOU SEE, WE GOT OUT FLAG: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"/>
          <p:cNvSpPr txBox="1"/>
          <p:nvPr/>
        </p:nvSpPr>
        <p:spPr>
          <a:xfrm>
            <a:off x="1300125" y="2487295"/>
            <a:ext cx="9765621" cy="1532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/etc/passwd and /root/.bash_history files were examined, revealing additional information about user accounts and system configurations.s, SSH access was gained using the following command:</a:t>
            </a:r>
            <a:endParaRPr/>
          </a:p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99" u="none" cap="none" strike="noStrike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6" name="Google Shape;336;p36"/>
          <p:cNvSpPr txBox="1"/>
          <p:nvPr/>
        </p:nvSpPr>
        <p:spPr>
          <a:xfrm>
            <a:off x="1205910" y="496796"/>
            <a:ext cx="6042065" cy="608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30225" lvl="1" marL="460451" marR="0" rtl="0" algn="ctr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Clr>
                <a:srgbClr val="F6E7D8"/>
              </a:buClr>
              <a:buSzPts val="2132"/>
              <a:buFont typeface="Arial"/>
              <a:buChar char="•"/>
            </a:pPr>
            <a:r>
              <a:rPr b="0" i="0" lang="en-US" sz="2132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POST-EXPLOITATION &amp; LATERAL MOVEMENT</a:t>
            </a:r>
            <a:endParaRPr/>
          </a:p>
        </p:txBody>
      </p:sp>
      <p:sp>
        <p:nvSpPr>
          <p:cNvPr id="337" name="Google Shape;337;p36"/>
          <p:cNvSpPr txBox="1"/>
          <p:nvPr/>
        </p:nvSpPr>
        <p:spPr>
          <a:xfrm>
            <a:off x="804772" y="4623833"/>
            <a:ext cx="6844341" cy="312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2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PERSISTENCE MECHANISMS</a:t>
            </a:r>
            <a:endParaRPr/>
          </a:p>
        </p:txBody>
      </p:sp>
      <p:sp>
        <p:nvSpPr>
          <p:cNvPr id="338" name="Google Shape;338;p36"/>
          <p:cNvSpPr txBox="1"/>
          <p:nvPr/>
        </p:nvSpPr>
        <p:spPr>
          <a:xfrm>
            <a:off x="619112" y="5717718"/>
            <a:ext cx="16230600" cy="923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·      Cron jobs and SSH keys were explored as potential persistence mechanisms, though no additional persistence was established during this test.</a:t>
            </a:r>
            <a:endParaRPr/>
          </a:p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99" u="none" cap="none" strike="noStrike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9" name="Google Shape;339;p36"/>
          <p:cNvSpPr txBox="1"/>
          <p:nvPr/>
        </p:nvSpPr>
        <p:spPr>
          <a:xfrm>
            <a:off x="1375309" y="1877367"/>
            <a:ext cx="4807627" cy="3146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2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SENSITIVE DATA DISCOVERY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"/>
          <p:cNvSpPr/>
          <p:nvPr/>
        </p:nvSpPr>
        <p:spPr>
          <a:xfrm>
            <a:off x="10193273" y="1422492"/>
            <a:ext cx="408090" cy="578227"/>
          </a:xfrm>
          <a:custGeom>
            <a:rect b="b" l="l" r="r" t="t"/>
            <a:pathLst>
              <a:path extrusionOk="0" h="578227" w="408090">
                <a:moveTo>
                  <a:pt x="0" y="0"/>
                </a:moveTo>
                <a:lnTo>
                  <a:pt x="408090" y="0"/>
                </a:lnTo>
                <a:lnTo>
                  <a:pt x="408090" y="578227"/>
                </a:lnTo>
                <a:lnTo>
                  <a:pt x="0" y="578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5" name="Google Shape;345;p37"/>
          <p:cNvSpPr/>
          <p:nvPr/>
        </p:nvSpPr>
        <p:spPr>
          <a:xfrm>
            <a:off x="10257323" y="5752581"/>
            <a:ext cx="408090" cy="578227"/>
          </a:xfrm>
          <a:custGeom>
            <a:rect b="b" l="l" r="r" t="t"/>
            <a:pathLst>
              <a:path extrusionOk="0" h="578227" w="408090">
                <a:moveTo>
                  <a:pt x="0" y="0"/>
                </a:moveTo>
                <a:lnTo>
                  <a:pt x="408090" y="0"/>
                </a:lnTo>
                <a:lnTo>
                  <a:pt x="408090" y="578227"/>
                </a:lnTo>
                <a:lnTo>
                  <a:pt x="0" y="578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6" name="Google Shape;346;p37"/>
          <p:cNvSpPr/>
          <p:nvPr/>
        </p:nvSpPr>
        <p:spPr>
          <a:xfrm>
            <a:off x="2100599" y="1422492"/>
            <a:ext cx="408090" cy="578227"/>
          </a:xfrm>
          <a:custGeom>
            <a:rect b="b" l="l" r="r" t="t"/>
            <a:pathLst>
              <a:path extrusionOk="0" h="578227" w="408090">
                <a:moveTo>
                  <a:pt x="0" y="0"/>
                </a:moveTo>
                <a:lnTo>
                  <a:pt x="408090" y="0"/>
                </a:lnTo>
                <a:lnTo>
                  <a:pt x="408090" y="578227"/>
                </a:lnTo>
                <a:lnTo>
                  <a:pt x="0" y="578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7" name="Google Shape;347;p37"/>
          <p:cNvSpPr/>
          <p:nvPr/>
        </p:nvSpPr>
        <p:spPr>
          <a:xfrm>
            <a:off x="2164649" y="5752581"/>
            <a:ext cx="408090" cy="578227"/>
          </a:xfrm>
          <a:custGeom>
            <a:rect b="b" l="l" r="r" t="t"/>
            <a:pathLst>
              <a:path extrusionOk="0" h="578227" w="408090">
                <a:moveTo>
                  <a:pt x="0" y="0"/>
                </a:moveTo>
                <a:lnTo>
                  <a:pt x="408090" y="0"/>
                </a:lnTo>
                <a:lnTo>
                  <a:pt x="408090" y="578227"/>
                </a:lnTo>
                <a:lnTo>
                  <a:pt x="0" y="578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48" name="Google Shape;348;p37"/>
          <p:cNvGrpSpPr/>
          <p:nvPr/>
        </p:nvGrpSpPr>
        <p:grpSpPr>
          <a:xfrm>
            <a:off x="10321373" y="1754468"/>
            <a:ext cx="6104449" cy="1173163"/>
            <a:chOff x="0" y="57150"/>
            <a:chExt cx="8139266" cy="1564217"/>
          </a:xfrm>
        </p:grpSpPr>
        <p:sp>
          <p:nvSpPr>
            <p:cNvPr id="349" name="Google Shape;349;p37"/>
            <p:cNvSpPr txBox="1"/>
            <p:nvPr/>
          </p:nvSpPr>
          <p:spPr>
            <a:xfrm>
              <a:off x="0" y="57150"/>
              <a:ext cx="1914088" cy="15642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F6E7D8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03</a:t>
              </a:r>
              <a:endParaRPr/>
            </a:p>
          </p:txBody>
        </p:sp>
        <p:sp>
          <p:nvSpPr>
            <p:cNvPr id="350" name="Google Shape;350;p37"/>
            <p:cNvSpPr txBox="1"/>
            <p:nvPr/>
          </p:nvSpPr>
          <p:spPr>
            <a:xfrm>
              <a:off x="2156046" y="221192"/>
              <a:ext cx="5983220" cy="11313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99" u="none" cap="none" strike="noStrike">
                  <a:solidFill>
                    <a:srgbClr val="F6E7D8"/>
                  </a:solidFill>
                  <a:latin typeface="Open Sans"/>
                  <a:ea typeface="Open Sans"/>
                  <a:cs typeface="Open Sans"/>
                  <a:sym typeface="Open Sans"/>
                </a:rPr>
                <a:t>WEAK PASSWORD POLICY</a:t>
              </a:r>
              <a:endParaRPr/>
            </a:p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51" name="Google Shape;351;p37"/>
          <p:cNvSpPr txBox="1"/>
          <p:nvPr/>
        </p:nvSpPr>
        <p:spPr>
          <a:xfrm>
            <a:off x="10321373" y="3090521"/>
            <a:ext cx="6104449" cy="923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Passwords in use were weak and easily cracked, allowing unauthorized access.</a:t>
            </a:r>
            <a:endParaRPr/>
          </a:p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99" u="none" cap="none" strike="noStrike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52" name="Google Shape;352;p37"/>
          <p:cNvGrpSpPr/>
          <p:nvPr/>
        </p:nvGrpSpPr>
        <p:grpSpPr>
          <a:xfrm>
            <a:off x="10385423" y="5988513"/>
            <a:ext cx="6104449" cy="1286669"/>
            <a:chOff x="0" y="-47625"/>
            <a:chExt cx="8139266" cy="1715558"/>
          </a:xfrm>
        </p:grpSpPr>
        <p:sp>
          <p:nvSpPr>
            <p:cNvPr id="353" name="Google Shape;353;p37"/>
            <p:cNvSpPr txBox="1"/>
            <p:nvPr/>
          </p:nvSpPr>
          <p:spPr>
            <a:xfrm>
              <a:off x="0" y="80433"/>
              <a:ext cx="1914088" cy="15642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F6E7D8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04</a:t>
              </a:r>
              <a:endParaRPr/>
            </a:p>
          </p:txBody>
        </p:sp>
        <p:sp>
          <p:nvSpPr>
            <p:cNvPr id="354" name="Google Shape;354;p37"/>
            <p:cNvSpPr txBox="1"/>
            <p:nvPr/>
          </p:nvSpPr>
          <p:spPr>
            <a:xfrm>
              <a:off x="2156046" y="-47625"/>
              <a:ext cx="5983220" cy="1715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99" u="none" cap="none" strike="noStrike">
                  <a:solidFill>
                    <a:srgbClr val="F6E7D8"/>
                  </a:solidFill>
                  <a:latin typeface="Open Sans"/>
                  <a:ea typeface="Open Sans"/>
                  <a:cs typeface="Open Sans"/>
                  <a:sym typeface="Open Sans"/>
                </a:rPr>
                <a:t>MISCONFIGURED SUDO PRIVILEGES</a:t>
              </a:r>
              <a:endParaRPr/>
            </a:p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55" name="Google Shape;355;p37"/>
          <p:cNvSpPr txBox="1"/>
          <p:nvPr/>
        </p:nvSpPr>
        <p:spPr>
          <a:xfrm>
            <a:off x="10385423" y="7420610"/>
            <a:ext cx="6104449" cy="923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Users had unrestricted access to sudo, allowing privilege escalation to root.</a:t>
            </a:r>
            <a:endParaRPr/>
          </a:p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99" u="none" cap="none" strike="noStrike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56" name="Google Shape;356;p37"/>
          <p:cNvGrpSpPr/>
          <p:nvPr/>
        </p:nvGrpSpPr>
        <p:grpSpPr>
          <a:xfrm>
            <a:off x="2228699" y="1754468"/>
            <a:ext cx="6104449" cy="1173163"/>
            <a:chOff x="0" y="57150"/>
            <a:chExt cx="8139266" cy="1564217"/>
          </a:xfrm>
        </p:grpSpPr>
        <p:sp>
          <p:nvSpPr>
            <p:cNvPr id="357" name="Google Shape;357;p37"/>
            <p:cNvSpPr txBox="1"/>
            <p:nvPr/>
          </p:nvSpPr>
          <p:spPr>
            <a:xfrm>
              <a:off x="0" y="57150"/>
              <a:ext cx="1914088" cy="15642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F6E7D8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01</a:t>
              </a:r>
              <a:endParaRPr/>
            </a:p>
          </p:txBody>
        </p:sp>
        <p:sp>
          <p:nvSpPr>
            <p:cNvPr id="358" name="Google Shape;358;p37"/>
            <p:cNvSpPr txBox="1"/>
            <p:nvPr/>
          </p:nvSpPr>
          <p:spPr>
            <a:xfrm>
              <a:off x="2156046" y="221192"/>
              <a:ext cx="5983220" cy="11313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99" u="none" cap="none" strike="noStrike">
                  <a:solidFill>
                    <a:srgbClr val="F6E7D8"/>
                  </a:solidFill>
                  <a:latin typeface="Open Sans"/>
                  <a:ea typeface="Open Sans"/>
                  <a:cs typeface="Open Sans"/>
                  <a:sym typeface="Open Sans"/>
                </a:rPr>
                <a:t>SQL INJECTION</a:t>
              </a:r>
              <a:endParaRPr/>
            </a:p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59" name="Google Shape;359;p37"/>
          <p:cNvSpPr txBox="1"/>
          <p:nvPr/>
        </p:nvSpPr>
        <p:spPr>
          <a:xfrm>
            <a:off x="2228699" y="3090521"/>
            <a:ext cx="6104449" cy="122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A vulnerability in the web application’s login page allowed attackers to extract database information and bypass authentication.</a:t>
            </a:r>
            <a:endParaRPr/>
          </a:p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99" u="none" cap="none" strike="noStrike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60" name="Google Shape;360;p37"/>
          <p:cNvGrpSpPr/>
          <p:nvPr/>
        </p:nvGrpSpPr>
        <p:grpSpPr>
          <a:xfrm>
            <a:off x="2292749" y="5988513"/>
            <a:ext cx="6104449" cy="1286669"/>
            <a:chOff x="0" y="-47625"/>
            <a:chExt cx="8139266" cy="1715558"/>
          </a:xfrm>
        </p:grpSpPr>
        <p:sp>
          <p:nvSpPr>
            <p:cNvPr id="361" name="Google Shape;361;p37"/>
            <p:cNvSpPr txBox="1"/>
            <p:nvPr/>
          </p:nvSpPr>
          <p:spPr>
            <a:xfrm>
              <a:off x="0" y="80433"/>
              <a:ext cx="1914088" cy="15642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F6E7D8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02</a:t>
              </a:r>
              <a:endParaRPr/>
            </a:p>
          </p:txBody>
        </p:sp>
        <p:sp>
          <p:nvSpPr>
            <p:cNvPr id="362" name="Google Shape;362;p37"/>
            <p:cNvSpPr txBox="1"/>
            <p:nvPr/>
          </p:nvSpPr>
          <p:spPr>
            <a:xfrm>
              <a:off x="2156046" y="-47625"/>
              <a:ext cx="5983220" cy="1715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99" u="none" cap="none" strike="noStrike">
                  <a:solidFill>
                    <a:srgbClr val="F6E7D8"/>
                  </a:solidFill>
                  <a:latin typeface="Open Sans"/>
                  <a:ea typeface="Open Sans"/>
                  <a:cs typeface="Open Sans"/>
                  <a:sym typeface="Open Sans"/>
                </a:rPr>
                <a:t>LOCAL FILE INCLUSION (LFI)</a:t>
              </a:r>
              <a:endParaRPr/>
            </a:p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63" name="Google Shape;363;p37"/>
          <p:cNvSpPr txBox="1"/>
          <p:nvPr/>
        </p:nvSpPr>
        <p:spPr>
          <a:xfrm>
            <a:off x="2292749" y="7420610"/>
            <a:ext cx="6104449" cy="1837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The application was vulnerable to Local File Inclusion (LFI), allowing attackers to access sensitive system files like /etc/passwd by manipulating the URL. This could potentially lead to Remote Code Execution (RCE) if exploitable.</a:t>
            </a:r>
            <a:endParaRPr/>
          </a:p>
        </p:txBody>
      </p:sp>
      <p:sp>
        <p:nvSpPr>
          <p:cNvPr id="364" name="Google Shape;364;p37"/>
          <p:cNvSpPr txBox="1"/>
          <p:nvPr/>
        </p:nvSpPr>
        <p:spPr>
          <a:xfrm>
            <a:off x="460131" y="-130175"/>
            <a:ext cx="7937067" cy="1158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     FINDINGS</a:t>
            </a:r>
            <a:endParaRPr/>
          </a:p>
        </p:txBody>
      </p:sp>
      <p:sp>
        <p:nvSpPr>
          <p:cNvPr id="365" name="Google Shape;365;p37"/>
          <p:cNvSpPr txBox="1"/>
          <p:nvPr/>
        </p:nvSpPr>
        <p:spPr>
          <a:xfrm>
            <a:off x="14154850" y="6422549"/>
            <a:ext cx="1260863" cy="9790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3" u="none" cap="none" strike="noStrike">
                <a:solidFill>
                  <a:srgbClr val="F6E7D8"/>
                </a:solidFill>
                <a:latin typeface="Arial"/>
                <a:ea typeface="Arial"/>
                <a:cs typeface="Arial"/>
                <a:sym typeface="Arial"/>
              </a:rPr>
              <a:t>Critical</a:t>
            </a:r>
            <a:endParaRPr/>
          </a:p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793" u="none" cap="none" strike="noStrike">
              <a:solidFill>
                <a:srgbClr val="F6E7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7"/>
          <p:cNvSpPr txBox="1"/>
          <p:nvPr/>
        </p:nvSpPr>
        <p:spPr>
          <a:xfrm>
            <a:off x="5508915" y="6422549"/>
            <a:ext cx="804880" cy="9790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3" u="none" cap="none" strike="noStrike">
                <a:solidFill>
                  <a:srgbClr val="F6E7D8"/>
                </a:solidFill>
                <a:latin typeface="Arial"/>
                <a:ea typeface="Arial"/>
                <a:cs typeface="Arial"/>
                <a:sym typeface="Arial"/>
              </a:rPr>
              <a:t>High</a:t>
            </a:r>
            <a:endParaRPr/>
          </a:p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793" u="none" cap="none" strike="noStrike">
              <a:solidFill>
                <a:srgbClr val="F6E7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7"/>
          <p:cNvSpPr txBox="1"/>
          <p:nvPr/>
        </p:nvSpPr>
        <p:spPr>
          <a:xfrm>
            <a:off x="15013273" y="2409551"/>
            <a:ext cx="804880" cy="9790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3" u="none" cap="none" strike="noStrike">
                <a:solidFill>
                  <a:srgbClr val="F6E7D8"/>
                </a:solidFill>
                <a:latin typeface="Arial"/>
                <a:ea typeface="Arial"/>
                <a:cs typeface="Arial"/>
                <a:sym typeface="Arial"/>
              </a:rPr>
              <a:t>High</a:t>
            </a:r>
            <a:endParaRPr/>
          </a:p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793" u="none" cap="none" strike="noStrike">
              <a:solidFill>
                <a:srgbClr val="F6E7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"/>
          <p:cNvSpPr/>
          <p:nvPr/>
        </p:nvSpPr>
        <p:spPr>
          <a:xfrm>
            <a:off x="10193273" y="1422492"/>
            <a:ext cx="408090" cy="578227"/>
          </a:xfrm>
          <a:custGeom>
            <a:rect b="b" l="l" r="r" t="t"/>
            <a:pathLst>
              <a:path extrusionOk="0" h="578227" w="408090">
                <a:moveTo>
                  <a:pt x="0" y="0"/>
                </a:moveTo>
                <a:lnTo>
                  <a:pt x="408090" y="0"/>
                </a:lnTo>
                <a:lnTo>
                  <a:pt x="408090" y="578227"/>
                </a:lnTo>
                <a:lnTo>
                  <a:pt x="0" y="578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73" name="Google Shape;373;p38"/>
          <p:cNvGrpSpPr/>
          <p:nvPr/>
        </p:nvGrpSpPr>
        <p:grpSpPr>
          <a:xfrm>
            <a:off x="10321373" y="1658424"/>
            <a:ext cx="6104449" cy="1286669"/>
            <a:chOff x="0" y="-47625"/>
            <a:chExt cx="8139266" cy="1715558"/>
          </a:xfrm>
        </p:grpSpPr>
        <p:sp>
          <p:nvSpPr>
            <p:cNvPr id="374" name="Google Shape;374;p38"/>
            <p:cNvSpPr txBox="1"/>
            <p:nvPr/>
          </p:nvSpPr>
          <p:spPr>
            <a:xfrm>
              <a:off x="0" y="80433"/>
              <a:ext cx="1914088" cy="15642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F6E7D8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03</a:t>
              </a:r>
              <a:endParaRPr/>
            </a:p>
          </p:txBody>
        </p:sp>
        <p:sp>
          <p:nvSpPr>
            <p:cNvPr id="375" name="Google Shape;375;p38"/>
            <p:cNvSpPr txBox="1"/>
            <p:nvPr/>
          </p:nvSpPr>
          <p:spPr>
            <a:xfrm>
              <a:off x="2156046" y="-47625"/>
              <a:ext cx="5983220" cy="1715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99" u="none" cap="none" strike="noStrike">
                  <a:solidFill>
                    <a:srgbClr val="F6E7D8"/>
                  </a:solidFill>
                  <a:latin typeface="Open Sans"/>
                  <a:ea typeface="Open Sans"/>
                  <a:cs typeface="Open Sans"/>
                  <a:sym typeface="Open Sans"/>
                </a:rPr>
                <a:t>FIX PRIVILEGE ESCALATION VULNERABILITIES:</a:t>
              </a:r>
              <a:endParaRPr/>
            </a:p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76" name="Google Shape;376;p38"/>
          <p:cNvSpPr txBox="1"/>
          <p:nvPr/>
        </p:nvSpPr>
        <p:spPr>
          <a:xfrm>
            <a:off x="10321373" y="3090521"/>
            <a:ext cx="6104449" cy="1837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o  Regularly audit SUID binaries and sudo configurations.</a:t>
            </a:r>
            <a:endParaRPr/>
          </a:p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o  Implement least privilege policies, ensuring users only have the necessary permissions for their roles.</a:t>
            </a:r>
            <a:endParaRPr/>
          </a:p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99" u="none" cap="none" strike="noStrike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7" name="Google Shape;377;p38"/>
          <p:cNvSpPr/>
          <p:nvPr/>
        </p:nvSpPr>
        <p:spPr>
          <a:xfrm>
            <a:off x="10257323" y="5752581"/>
            <a:ext cx="408090" cy="578227"/>
          </a:xfrm>
          <a:custGeom>
            <a:rect b="b" l="l" r="r" t="t"/>
            <a:pathLst>
              <a:path extrusionOk="0" h="578227" w="408090">
                <a:moveTo>
                  <a:pt x="0" y="0"/>
                </a:moveTo>
                <a:lnTo>
                  <a:pt x="408090" y="0"/>
                </a:lnTo>
                <a:lnTo>
                  <a:pt x="408090" y="578227"/>
                </a:lnTo>
                <a:lnTo>
                  <a:pt x="0" y="578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78" name="Google Shape;378;p38"/>
          <p:cNvGrpSpPr/>
          <p:nvPr/>
        </p:nvGrpSpPr>
        <p:grpSpPr>
          <a:xfrm>
            <a:off x="10385423" y="5988513"/>
            <a:ext cx="6104449" cy="1286669"/>
            <a:chOff x="0" y="-47625"/>
            <a:chExt cx="8139266" cy="1715558"/>
          </a:xfrm>
        </p:grpSpPr>
        <p:sp>
          <p:nvSpPr>
            <p:cNvPr id="379" name="Google Shape;379;p38"/>
            <p:cNvSpPr txBox="1"/>
            <p:nvPr/>
          </p:nvSpPr>
          <p:spPr>
            <a:xfrm>
              <a:off x="0" y="80433"/>
              <a:ext cx="1914088" cy="15642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F6E7D8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04</a:t>
              </a:r>
              <a:endParaRPr/>
            </a:p>
          </p:txBody>
        </p:sp>
        <p:sp>
          <p:nvSpPr>
            <p:cNvPr id="380" name="Google Shape;380;p38"/>
            <p:cNvSpPr txBox="1"/>
            <p:nvPr/>
          </p:nvSpPr>
          <p:spPr>
            <a:xfrm>
              <a:off x="2156046" y="-47625"/>
              <a:ext cx="5983220" cy="1715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99" u="none" cap="none" strike="noStrike">
                  <a:solidFill>
                    <a:srgbClr val="F6E7D8"/>
                  </a:solidFill>
                  <a:latin typeface="Open Sans"/>
                  <a:ea typeface="Open Sans"/>
                  <a:cs typeface="Open Sans"/>
                  <a:sym typeface="Open Sans"/>
                </a:rPr>
                <a:t>REGULAR VULNERABILITY ASSESSMENTS:</a:t>
              </a:r>
              <a:endParaRPr/>
            </a:p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81" name="Google Shape;381;p38"/>
          <p:cNvSpPr txBox="1"/>
          <p:nvPr/>
        </p:nvSpPr>
        <p:spPr>
          <a:xfrm>
            <a:off x="10385423" y="7420610"/>
            <a:ext cx="6104449" cy="122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o  Schedule periodic vulnerability assessments and penetration tests to identify and address security weaknesses.</a:t>
            </a:r>
            <a:endParaRPr/>
          </a:p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99" u="none" cap="none" strike="noStrike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" name="Google Shape;382;p38"/>
          <p:cNvSpPr/>
          <p:nvPr/>
        </p:nvSpPr>
        <p:spPr>
          <a:xfrm>
            <a:off x="2100599" y="1422492"/>
            <a:ext cx="408090" cy="578227"/>
          </a:xfrm>
          <a:custGeom>
            <a:rect b="b" l="l" r="r" t="t"/>
            <a:pathLst>
              <a:path extrusionOk="0" h="578227" w="408090">
                <a:moveTo>
                  <a:pt x="0" y="0"/>
                </a:moveTo>
                <a:lnTo>
                  <a:pt x="408090" y="0"/>
                </a:lnTo>
                <a:lnTo>
                  <a:pt x="408090" y="578227"/>
                </a:lnTo>
                <a:lnTo>
                  <a:pt x="0" y="578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83" name="Google Shape;383;p38"/>
          <p:cNvGrpSpPr/>
          <p:nvPr/>
        </p:nvGrpSpPr>
        <p:grpSpPr>
          <a:xfrm>
            <a:off x="2228699" y="1754468"/>
            <a:ext cx="6104449" cy="1173163"/>
            <a:chOff x="0" y="57150"/>
            <a:chExt cx="8139266" cy="1564217"/>
          </a:xfrm>
        </p:grpSpPr>
        <p:sp>
          <p:nvSpPr>
            <p:cNvPr id="384" name="Google Shape;384;p38"/>
            <p:cNvSpPr txBox="1"/>
            <p:nvPr/>
          </p:nvSpPr>
          <p:spPr>
            <a:xfrm>
              <a:off x="0" y="57150"/>
              <a:ext cx="1914088" cy="15642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F6E7D8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01</a:t>
              </a:r>
              <a:endParaRPr/>
            </a:p>
          </p:txBody>
        </p:sp>
        <p:sp>
          <p:nvSpPr>
            <p:cNvPr id="385" name="Google Shape;385;p38"/>
            <p:cNvSpPr txBox="1"/>
            <p:nvPr/>
          </p:nvSpPr>
          <p:spPr>
            <a:xfrm>
              <a:off x="2156046" y="221192"/>
              <a:ext cx="5983220" cy="11313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99" u="none" cap="none" strike="noStrike">
                  <a:solidFill>
                    <a:srgbClr val="F6E7D8"/>
                  </a:solidFill>
                  <a:latin typeface="Open Sans"/>
                  <a:ea typeface="Open Sans"/>
                  <a:cs typeface="Open Sans"/>
                  <a:sym typeface="Open Sans"/>
                </a:rPr>
                <a:t>MITIGATE SQL INJECTION:</a:t>
              </a:r>
              <a:endParaRPr/>
            </a:p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86" name="Google Shape;386;p38"/>
          <p:cNvSpPr txBox="1"/>
          <p:nvPr/>
        </p:nvSpPr>
        <p:spPr>
          <a:xfrm>
            <a:off x="2228699" y="3090521"/>
            <a:ext cx="6104449" cy="122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o  Use parameterized queries and prepared statements to prevent SQL injection attacks.</a:t>
            </a:r>
            <a:endParaRPr/>
          </a:p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Implement input validation to ensure user inputs are sanitized.</a:t>
            </a:r>
            <a:endParaRPr/>
          </a:p>
        </p:txBody>
      </p:sp>
      <p:sp>
        <p:nvSpPr>
          <p:cNvPr id="387" name="Google Shape;387;p38"/>
          <p:cNvSpPr/>
          <p:nvPr/>
        </p:nvSpPr>
        <p:spPr>
          <a:xfrm>
            <a:off x="2164649" y="5752581"/>
            <a:ext cx="408090" cy="578227"/>
          </a:xfrm>
          <a:custGeom>
            <a:rect b="b" l="l" r="r" t="t"/>
            <a:pathLst>
              <a:path extrusionOk="0" h="578227" w="408090">
                <a:moveTo>
                  <a:pt x="0" y="0"/>
                </a:moveTo>
                <a:lnTo>
                  <a:pt x="408090" y="0"/>
                </a:lnTo>
                <a:lnTo>
                  <a:pt x="408090" y="578227"/>
                </a:lnTo>
                <a:lnTo>
                  <a:pt x="0" y="578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88" name="Google Shape;388;p38"/>
          <p:cNvGrpSpPr/>
          <p:nvPr/>
        </p:nvGrpSpPr>
        <p:grpSpPr>
          <a:xfrm>
            <a:off x="2292749" y="5988513"/>
            <a:ext cx="6104449" cy="1286669"/>
            <a:chOff x="0" y="-47625"/>
            <a:chExt cx="8139266" cy="1715558"/>
          </a:xfrm>
        </p:grpSpPr>
        <p:sp>
          <p:nvSpPr>
            <p:cNvPr id="389" name="Google Shape;389;p38"/>
            <p:cNvSpPr txBox="1"/>
            <p:nvPr/>
          </p:nvSpPr>
          <p:spPr>
            <a:xfrm>
              <a:off x="0" y="80433"/>
              <a:ext cx="1914088" cy="15642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F6E7D8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02</a:t>
              </a:r>
              <a:endParaRPr/>
            </a:p>
          </p:txBody>
        </p:sp>
        <p:sp>
          <p:nvSpPr>
            <p:cNvPr id="390" name="Google Shape;390;p38"/>
            <p:cNvSpPr txBox="1"/>
            <p:nvPr/>
          </p:nvSpPr>
          <p:spPr>
            <a:xfrm>
              <a:off x="2156046" y="-47625"/>
              <a:ext cx="5983220" cy="1715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99" u="none" cap="none" strike="noStrike">
                  <a:solidFill>
                    <a:srgbClr val="F6E7D8"/>
                  </a:solidFill>
                  <a:latin typeface="Open Sans"/>
                  <a:ea typeface="Open Sans"/>
                  <a:cs typeface="Open Sans"/>
                  <a:sym typeface="Open Sans"/>
                </a:rPr>
                <a:t>ENFORCE STRONG PASSWORD POLICIES:</a:t>
              </a:r>
              <a:endParaRPr/>
            </a:p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91" name="Google Shape;391;p38"/>
          <p:cNvSpPr txBox="1"/>
          <p:nvPr/>
        </p:nvSpPr>
        <p:spPr>
          <a:xfrm>
            <a:off x="2292749" y="7420610"/>
            <a:ext cx="6104449" cy="2142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o  Require passwords with a minimum length of 12 characters, including a mix of uppercase, lowercase, numbers, and special characters.</a:t>
            </a:r>
            <a:endParaRPr/>
          </a:p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o  Implement multi-factor authentication (MFA) for administrative users.</a:t>
            </a:r>
            <a:endParaRPr/>
          </a:p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99" u="none" cap="none" strike="noStrike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2" name="Google Shape;392;p38"/>
          <p:cNvSpPr txBox="1"/>
          <p:nvPr/>
        </p:nvSpPr>
        <p:spPr>
          <a:xfrm>
            <a:off x="836754" y="57150"/>
            <a:ext cx="12859150" cy="1158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RECOMMENDATIONS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9"/>
          <p:cNvSpPr txBox="1"/>
          <p:nvPr/>
        </p:nvSpPr>
        <p:spPr>
          <a:xfrm>
            <a:off x="351819" y="57150"/>
            <a:ext cx="7832374" cy="1158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REFERENCES</a:t>
            </a:r>
            <a:endParaRPr/>
          </a:p>
        </p:txBody>
      </p:sp>
      <p:sp>
        <p:nvSpPr>
          <p:cNvPr id="398" name="Google Shape;398;p39"/>
          <p:cNvSpPr txBox="1"/>
          <p:nvPr/>
        </p:nvSpPr>
        <p:spPr>
          <a:xfrm>
            <a:off x="9139238" y="1806575"/>
            <a:ext cx="9525" cy="1158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48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9"/>
          <p:cNvSpPr txBox="1"/>
          <p:nvPr/>
        </p:nvSpPr>
        <p:spPr>
          <a:xfrm>
            <a:off x="-1599677" y="1434465"/>
            <a:ext cx="18288000" cy="1780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F6E7D8"/>
                </a:solidFill>
                <a:latin typeface="Arial"/>
                <a:ea typeface="Arial"/>
                <a:cs typeface="Arial"/>
                <a:sym typeface="Arial"/>
              </a:rPr>
              <a:t>1.DC-9 Boot-to-Root Challenge. (n.d.). VulnHub. Retrieved from </a:t>
            </a:r>
            <a:r>
              <a:rPr b="0" i="0" lang="en-US" sz="3399" u="sng" cap="none" strike="noStrike">
                <a:solidFill>
                  <a:srgbClr val="F6E7D8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https://www.vulnhub.com/entry/dc-9,412/</a:t>
            </a:r>
            <a:endParaRPr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399" u="sng" cap="none" strike="noStrike">
              <a:solidFill>
                <a:srgbClr val="F6E7D8"/>
              </a:solidFill>
              <a:latin typeface="Arial"/>
              <a:ea typeface="Arial"/>
              <a:cs typeface="Arial"/>
              <a:sym typeface="Arial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400" name="Google Shape;400;p39"/>
          <p:cNvSpPr txBox="1"/>
          <p:nvPr/>
        </p:nvSpPr>
        <p:spPr>
          <a:xfrm>
            <a:off x="-384565" y="3919855"/>
            <a:ext cx="18150212" cy="2380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F6E7D8"/>
                </a:solidFill>
                <a:latin typeface="Arial"/>
                <a:ea typeface="Arial"/>
                <a:cs typeface="Arial"/>
                <a:sym typeface="Arial"/>
              </a:rPr>
              <a:t>2.Hacking Articles. (n.d.). Editing /etc/passwd File for Privilege Escalation. Hacking Articles. Retrieved from </a:t>
            </a:r>
            <a:r>
              <a:rPr b="0" i="0" lang="en-US" sz="3399" u="sng" cap="none" strike="noStrike">
                <a:solidFill>
                  <a:srgbClr val="F6E7D8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https://www.hackingarticles.in/editing-etc-passwd-file-for-privilege-escalation/</a:t>
            </a:r>
            <a:endParaRPr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399" u="sng" cap="none" strike="noStrike">
              <a:solidFill>
                <a:srgbClr val="F6E7D8"/>
              </a:solidFill>
              <a:latin typeface="Arial"/>
              <a:ea typeface="Arial"/>
              <a:cs typeface="Arial"/>
              <a:sym typeface="Arial"/>
              <a:hlinkClick r:id="rId6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/>
          <p:nvPr/>
        </p:nvSpPr>
        <p:spPr>
          <a:xfrm>
            <a:off x="5958041" y="3508785"/>
            <a:ext cx="11301259" cy="5749515"/>
          </a:xfrm>
          <a:custGeom>
            <a:rect b="b" l="l" r="r" t="t"/>
            <a:pathLst>
              <a:path extrusionOk="0" h="5749515" w="11301259">
                <a:moveTo>
                  <a:pt x="0" y="0"/>
                </a:moveTo>
                <a:lnTo>
                  <a:pt x="11301259" y="0"/>
                </a:lnTo>
                <a:lnTo>
                  <a:pt x="11301259" y="5749515"/>
                </a:lnTo>
                <a:lnTo>
                  <a:pt x="0" y="57495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" name="Google Shape;120;p4"/>
          <p:cNvSpPr txBox="1"/>
          <p:nvPr/>
        </p:nvSpPr>
        <p:spPr>
          <a:xfrm>
            <a:off x="708765" y="440952"/>
            <a:ext cx="11953583" cy="20345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400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RECONNAISSANCE</a:t>
            </a:r>
            <a:endParaRPr/>
          </a:p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400" u="none" cap="none" strike="noStrike">
              <a:solidFill>
                <a:srgbClr val="F6E7D8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708765" y="1372498"/>
            <a:ext cx="8925475" cy="1301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 Network Scanning: using Nmap to discover the IP address of the targeted machine.</a:t>
            </a:r>
            <a:endParaRPr/>
          </a:p>
          <a:p>
            <a:pPr indent="0" lvl="0" marL="0" marR="0" rtl="0" algn="l">
              <a:lnSpc>
                <a:spcPct val="118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599" u="none" cap="none" strike="noStrike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08231" y="3527835"/>
            <a:ext cx="3794325" cy="4029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76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SCAN RESULTS: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0"/>
          <p:cNvSpPr txBox="1"/>
          <p:nvPr/>
        </p:nvSpPr>
        <p:spPr>
          <a:xfrm>
            <a:off x="2578646" y="4979663"/>
            <a:ext cx="13130708" cy="338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PROTECT YOURSELF FROM MEYA HACKTIVISTS</a:t>
            </a:r>
            <a:endParaRPr/>
          </a:p>
        </p:txBody>
      </p:sp>
      <p:sp>
        <p:nvSpPr>
          <p:cNvPr id="406" name="Google Shape;406;p40"/>
          <p:cNvSpPr txBox="1"/>
          <p:nvPr/>
        </p:nvSpPr>
        <p:spPr>
          <a:xfrm>
            <a:off x="5005845" y="8579382"/>
            <a:ext cx="8276310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Don't share your personal information online!</a:t>
            </a:r>
            <a:endParaRPr/>
          </a:p>
        </p:txBody>
      </p:sp>
      <p:sp>
        <p:nvSpPr>
          <p:cNvPr id="407" name="Google Shape;407;p40"/>
          <p:cNvSpPr/>
          <p:nvPr/>
        </p:nvSpPr>
        <p:spPr>
          <a:xfrm>
            <a:off x="6923736" y="1028700"/>
            <a:ext cx="4440527" cy="3180527"/>
          </a:xfrm>
          <a:custGeom>
            <a:rect b="b" l="l" r="r" t="t"/>
            <a:pathLst>
              <a:path extrusionOk="0" h="3180527" w="4440527">
                <a:moveTo>
                  <a:pt x="0" y="0"/>
                </a:moveTo>
                <a:lnTo>
                  <a:pt x="4440528" y="0"/>
                </a:lnTo>
                <a:lnTo>
                  <a:pt x="4440528" y="3180527"/>
                </a:lnTo>
                <a:lnTo>
                  <a:pt x="0" y="3180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8" name="Google Shape;408;p40"/>
          <p:cNvSpPr txBox="1"/>
          <p:nvPr/>
        </p:nvSpPr>
        <p:spPr>
          <a:xfrm>
            <a:off x="5275438" y="4609775"/>
            <a:ext cx="7737124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THINK BEFORE YOU CLICK!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/>
          <p:nvPr/>
        </p:nvSpPr>
        <p:spPr>
          <a:xfrm>
            <a:off x="7984375" y="3423866"/>
            <a:ext cx="9355944" cy="6539515"/>
          </a:xfrm>
          <a:custGeom>
            <a:rect b="b" l="l" r="r" t="t"/>
            <a:pathLst>
              <a:path extrusionOk="0" h="6539515" w="9355944">
                <a:moveTo>
                  <a:pt x="0" y="0"/>
                </a:moveTo>
                <a:lnTo>
                  <a:pt x="9355944" y="0"/>
                </a:lnTo>
                <a:lnTo>
                  <a:pt x="9355944" y="6539515"/>
                </a:lnTo>
                <a:lnTo>
                  <a:pt x="0" y="65395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8" name="Google Shape;128;p5"/>
          <p:cNvSpPr txBox="1"/>
          <p:nvPr/>
        </p:nvSpPr>
        <p:spPr>
          <a:xfrm>
            <a:off x="708765" y="440952"/>
            <a:ext cx="11953583" cy="20345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400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RECONNAISSANCE</a:t>
            </a:r>
            <a:endParaRPr/>
          </a:p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400" u="none" cap="none" strike="noStrike">
              <a:solidFill>
                <a:srgbClr val="F6E7D8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708765" y="1489021"/>
            <a:ext cx="8925475" cy="1934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VMware Workstation uses a Class C address for NAT networks. The accessible IP addresses follow conventions based on the designated network number &lt;net&gt;. This helps in understanding how VMware configures IP addresses for NAT networks.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91951" y="1028700"/>
            <a:ext cx="737744" cy="80189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/>
          <p:nvPr/>
        </p:nvSpPr>
        <p:spPr>
          <a:xfrm>
            <a:off x="6280916" y="3259624"/>
            <a:ext cx="9351434" cy="5998676"/>
          </a:xfrm>
          <a:custGeom>
            <a:rect b="b" l="l" r="r" t="t"/>
            <a:pathLst>
              <a:path extrusionOk="0" h="5998676" w="9351434">
                <a:moveTo>
                  <a:pt x="0" y="0"/>
                </a:moveTo>
                <a:lnTo>
                  <a:pt x="9351435" y="0"/>
                </a:lnTo>
                <a:lnTo>
                  <a:pt x="9351435" y="5998676"/>
                </a:lnTo>
                <a:lnTo>
                  <a:pt x="0" y="5998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819" t="0"/>
            </a:stretch>
          </a:blipFill>
          <a:ln>
            <a:noFill/>
          </a:ln>
        </p:spPr>
      </p:sp>
      <p:sp>
        <p:nvSpPr>
          <p:cNvPr id="136" name="Google Shape;136;p6"/>
          <p:cNvSpPr txBox="1"/>
          <p:nvPr/>
        </p:nvSpPr>
        <p:spPr>
          <a:xfrm>
            <a:off x="708765" y="440952"/>
            <a:ext cx="11953583" cy="20345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400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RECONNAISSANCE</a:t>
            </a:r>
            <a:endParaRPr/>
          </a:p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400" u="none" cap="none" strike="noStrike">
              <a:solidFill>
                <a:srgbClr val="F6E7D8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37" name="Google Shape;137;p6"/>
          <p:cNvSpPr txBox="1"/>
          <p:nvPr/>
        </p:nvSpPr>
        <p:spPr>
          <a:xfrm>
            <a:off x="708765" y="1658248"/>
            <a:ext cx="12983736" cy="1860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1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Nmap Scan :</a:t>
            </a:r>
            <a:endParaRPr/>
          </a:p>
          <a:p>
            <a:pPr indent="-301345" lvl="1" marL="60269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Clr>
                <a:srgbClr val="F6E7D8"/>
              </a:buClr>
              <a:buSzPts val="2791"/>
              <a:buFont typeface="Arial"/>
              <a:buChar char="•"/>
            </a:pPr>
            <a:r>
              <a:rPr b="1" i="0" lang="en-US" sz="2791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Port 22 (SSH): Filtered (blocked by a firewall)</a:t>
            </a:r>
            <a:endParaRPr/>
          </a:p>
          <a:p>
            <a:pPr indent="-301345" lvl="1" marL="60269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Clr>
                <a:srgbClr val="F6E7D8"/>
              </a:buClr>
              <a:buSzPts val="2791"/>
              <a:buFont typeface="Arial"/>
              <a:buChar char="•"/>
            </a:pPr>
            <a:r>
              <a:rPr b="1" i="0" lang="en-US" sz="2791" u="none" cap="none" strike="noStrike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Port 80 (HTTP): Open (running a vulnerable Apache server)</a:t>
            </a:r>
            <a:endParaRPr/>
          </a:p>
          <a:p>
            <a:pPr indent="0" lvl="0" marL="0" marR="0" rtl="0" algn="l">
              <a:lnSpc>
                <a:spcPct val="1092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791" u="none" cap="none" strike="noStrike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6"/>
          <p:cNvSpPr txBox="1"/>
          <p:nvPr/>
        </p:nvSpPr>
        <p:spPr>
          <a:xfrm>
            <a:off x="3398301" y="3528713"/>
            <a:ext cx="2561842" cy="323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1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SCAN RESULTS: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>
            <a:off x="1028700" y="655259"/>
            <a:ext cx="9852082" cy="3328592"/>
          </a:xfrm>
          <a:custGeom>
            <a:rect b="b" l="l" r="r" t="t"/>
            <a:pathLst>
              <a:path extrusionOk="0" h="3328592" w="9852082">
                <a:moveTo>
                  <a:pt x="0" y="0"/>
                </a:moveTo>
                <a:lnTo>
                  <a:pt x="9852082" y="0"/>
                </a:lnTo>
                <a:lnTo>
                  <a:pt x="9852082" y="3328592"/>
                </a:lnTo>
                <a:lnTo>
                  <a:pt x="0" y="332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5802" l="0" r="0" t="0"/>
            </a:stretch>
          </a:blipFill>
          <a:ln>
            <a:noFill/>
          </a:ln>
        </p:spPr>
      </p:sp>
      <p:sp>
        <p:nvSpPr>
          <p:cNvPr id="144" name="Google Shape;144;p7"/>
          <p:cNvSpPr/>
          <p:nvPr/>
        </p:nvSpPr>
        <p:spPr>
          <a:xfrm>
            <a:off x="1028700" y="4193973"/>
            <a:ext cx="7855811" cy="5739477"/>
          </a:xfrm>
          <a:custGeom>
            <a:rect b="b" l="l" r="r" t="t"/>
            <a:pathLst>
              <a:path extrusionOk="0" h="5739477" w="7855811">
                <a:moveTo>
                  <a:pt x="0" y="0"/>
                </a:moveTo>
                <a:lnTo>
                  <a:pt x="7855811" y="0"/>
                </a:lnTo>
                <a:lnTo>
                  <a:pt x="7855811" y="5739477"/>
                </a:lnTo>
                <a:lnTo>
                  <a:pt x="0" y="57394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063" l="0" r="0" t="-4062"/>
            </a:stretch>
          </a:blipFill>
          <a:ln>
            <a:noFill/>
          </a:ln>
        </p:spPr>
      </p:sp>
      <p:sp>
        <p:nvSpPr>
          <p:cNvPr id="145" name="Google Shape;145;p7"/>
          <p:cNvSpPr txBox="1"/>
          <p:nvPr/>
        </p:nvSpPr>
        <p:spPr>
          <a:xfrm>
            <a:off x="548703" y="28575"/>
            <a:ext cx="12073713" cy="1087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CHECKING THE WEBPAGE:</a:t>
            </a:r>
            <a:endParaRPr/>
          </a:p>
          <a:p>
            <a:pPr indent="0" lvl="0" marL="0" marR="0" rtl="0" algn="l">
              <a:lnSpc>
                <a:spcPct val="86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00" u="none" cap="none" strike="noStrike">
              <a:solidFill>
                <a:srgbClr val="F6E7D8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9144000" y="4425254"/>
            <a:ext cx="5788954" cy="144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9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- DISPLAY ALL RECORDS MENU TAP SHOWS A LIST OF USERS, THAT ARE STAFF OF THIS COMPANY, INCLUDING A SYSTEMS ADMINISTRATOR.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/>
          <p:nvPr/>
        </p:nvSpPr>
        <p:spPr>
          <a:xfrm>
            <a:off x="1536096" y="1273633"/>
            <a:ext cx="12188558" cy="7739734"/>
          </a:xfrm>
          <a:custGeom>
            <a:rect b="b" l="l" r="r" t="t"/>
            <a:pathLst>
              <a:path extrusionOk="0" h="7739734" w="12188558">
                <a:moveTo>
                  <a:pt x="0" y="0"/>
                </a:moveTo>
                <a:lnTo>
                  <a:pt x="12188558" y="0"/>
                </a:lnTo>
                <a:lnTo>
                  <a:pt x="12188558" y="7739734"/>
                </a:lnTo>
                <a:lnTo>
                  <a:pt x="0" y="77397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8"/>
          <p:cNvSpPr txBox="1"/>
          <p:nvPr/>
        </p:nvSpPr>
        <p:spPr>
          <a:xfrm>
            <a:off x="1053133" y="590550"/>
            <a:ext cx="8455581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WEB APPLICATION: USING DIRBUSTER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91A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/>
          <p:nvPr/>
        </p:nvSpPr>
        <p:spPr>
          <a:xfrm>
            <a:off x="1028700" y="1816233"/>
            <a:ext cx="13884463" cy="7619099"/>
          </a:xfrm>
          <a:custGeom>
            <a:rect b="b" l="l" r="r" t="t"/>
            <a:pathLst>
              <a:path extrusionOk="0" h="7619099" w="13884463">
                <a:moveTo>
                  <a:pt x="0" y="0"/>
                </a:moveTo>
                <a:lnTo>
                  <a:pt x="13884463" y="0"/>
                </a:lnTo>
                <a:lnTo>
                  <a:pt x="13884463" y="7619099"/>
                </a:lnTo>
                <a:lnTo>
                  <a:pt x="0" y="76190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9"/>
          <p:cNvSpPr txBox="1"/>
          <p:nvPr/>
        </p:nvSpPr>
        <p:spPr>
          <a:xfrm>
            <a:off x="1053133" y="590550"/>
            <a:ext cx="8455581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WEB APPLICATION: USING DIRBUSTER</a:t>
            </a:r>
            <a:endParaRPr/>
          </a:p>
        </p:txBody>
      </p:sp>
      <p:sp>
        <p:nvSpPr>
          <p:cNvPr id="159" name="Google Shape;159;p9"/>
          <p:cNvSpPr txBox="1"/>
          <p:nvPr/>
        </p:nvSpPr>
        <p:spPr>
          <a:xfrm>
            <a:off x="1053133" y="1448470"/>
            <a:ext cx="3877137" cy="367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44" u="none" cap="none" strike="noStrike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DIRBUSTER RESULT: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